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5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50"/>
  </p:notesMasterIdLst>
  <p:handoutMasterIdLst>
    <p:handoutMasterId r:id="rId51"/>
  </p:handoutMasterIdLst>
  <p:sldIdLst>
    <p:sldId id="296" r:id="rId2"/>
    <p:sldId id="299" r:id="rId3"/>
    <p:sldId id="362" r:id="rId4"/>
    <p:sldId id="363" r:id="rId5"/>
    <p:sldId id="366" r:id="rId6"/>
    <p:sldId id="364" r:id="rId7"/>
    <p:sldId id="367" r:id="rId8"/>
    <p:sldId id="368" r:id="rId9"/>
    <p:sldId id="369" r:id="rId10"/>
    <p:sldId id="406" r:id="rId11"/>
    <p:sldId id="407" r:id="rId12"/>
    <p:sldId id="377" r:id="rId13"/>
    <p:sldId id="370" r:id="rId14"/>
    <p:sldId id="330" r:id="rId15"/>
    <p:sldId id="373" r:id="rId16"/>
    <p:sldId id="374" r:id="rId17"/>
    <p:sldId id="375" r:id="rId18"/>
    <p:sldId id="376" r:id="rId19"/>
    <p:sldId id="378" r:id="rId20"/>
    <p:sldId id="379" r:id="rId21"/>
    <p:sldId id="380" r:id="rId22"/>
    <p:sldId id="382" r:id="rId23"/>
    <p:sldId id="381" r:id="rId24"/>
    <p:sldId id="383" r:id="rId25"/>
    <p:sldId id="408" r:id="rId26"/>
    <p:sldId id="384" r:id="rId27"/>
    <p:sldId id="385" r:id="rId28"/>
    <p:sldId id="405" r:id="rId29"/>
    <p:sldId id="399" r:id="rId30"/>
    <p:sldId id="386" r:id="rId31"/>
    <p:sldId id="387" r:id="rId32"/>
    <p:sldId id="388" r:id="rId33"/>
    <p:sldId id="410" r:id="rId34"/>
    <p:sldId id="403" r:id="rId35"/>
    <p:sldId id="409" r:id="rId36"/>
    <p:sldId id="389" r:id="rId37"/>
    <p:sldId id="390" r:id="rId38"/>
    <p:sldId id="398" r:id="rId39"/>
    <p:sldId id="391" r:id="rId40"/>
    <p:sldId id="404" r:id="rId41"/>
    <p:sldId id="393" r:id="rId42"/>
    <p:sldId id="395" r:id="rId43"/>
    <p:sldId id="396" r:id="rId44"/>
    <p:sldId id="356" r:id="rId45"/>
    <p:sldId id="355" r:id="rId46"/>
    <p:sldId id="401" r:id="rId47"/>
    <p:sldId id="402" r:id="rId48"/>
    <p:sldId id="39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396"/>
    <a:srgbClr val="800000"/>
    <a:srgbClr val="0099CC"/>
    <a:srgbClr val="D6D6CE"/>
    <a:srgbClr val="76767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9" autoAdjust="0"/>
    <p:restoredTop sz="67936" autoAdjust="0"/>
  </p:normalViewPr>
  <p:slideViewPr>
    <p:cSldViewPr snapToGrid="0" snapToObjects="1" showGuides="1">
      <p:cViewPr varScale="1">
        <p:scale>
          <a:sx n="53" d="100"/>
          <a:sy n="53" d="100"/>
        </p:scale>
        <p:origin x="2093" y="29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497-EDD6-47B0-AECE-10B2029B03D7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CBFE0-B0D5-45A4-8300-4D7185654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2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7/2/2024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9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7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7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45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32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niansi@ust.hk</a:t>
            </a:r>
          </a:p>
        </p:txBody>
      </p: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32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8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9.png"/><Relationship Id="rId5" Type="http://schemas.openxmlformats.org/officeDocument/2006/relationships/tags" Target="../tags/tag6.xml"/><Relationship Id="rId10" Type="http://schemas.openxmlformats.org/officeDocument/2006/relationships/image" Target="../media/image28.png"/><Relationship Id="rId4" Type="http://schemas.openxmlformats.org/officeDocument/2006/relationships/tags" Target="../tags/tag5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1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3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6.png"/><Relationship Id="rId5" Type="http://schemas.openxmlformats.org/officeDocument/2006/relationships/tags" Target="../tags/tag13.xml"/><Relationship Id="rId10" Type="http://schemas.openxmlformats.org/officeDocument/2006/relationships/image" Target="../media/image35.png"/><Relationship Id="rId4" Type="http://schemas.openxmlformats.org/officeDocument/2006/relationships/tags" Target="../tags/tag12.xml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16.xml"/><Relationship Id="rId7" Type="http://schemas.openxmlformats.org/officeDocument/2006/relationships/image" Target="../media/image3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2.png"/><Relationship Id="rId5" Type="http://schemas.openxmlformats.org/officeDocument/2006/relationships/tags" Target="../tags/tag18.xml"/><Relationship Id="rId10" Type="http://schemas.openxmlformats.org/officeDocument/2006/relationships/image" Target="../media/image41.png"/><Relationship Id="rId4" Type="http://schemas.openxmlformats.org/officeDocument/2006/relationships/tags" Target="../tags/tag17.xml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1.xml"/><Relationship Id="rId7" Type="http://schemas.openxmlformats.org/officeDocument/2006/relationships/image" Target="../media/image4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4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59.png"/><Relationship Id="rId10" Type="http://schemas.openxmlformats.org/officeDocument/2006/relationships/image" Target="../media/image17.png"/><Relationship Id="rId4" Type="http://schemas.openxmlformats.org/officeDocument/2006/relationships/image" Target="../media/image58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tags" Target="../tags/tag38.xml"/><Relationship Id="rId7" Type="http://schemas.openxmlformats.org/officeDocument/2006/relationships/tags" Target="../tags/tag42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37.xml"/><Relationship Id="rId16" Type="http://schemas.openxmlformats.org/officeDocument/2006/relationships/image" Target="../media/image64.png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image" Target="../media/image58.png"/><Relationship Id="rId5" Type="http://schemas.openxmlformats.org/officeDocument/2006/relationships/tags" Target="../tags/tag40.xml"/><Relationship Id="rId15" Type="http://schemas.openxmlformats.org/officeDocument/2006/relationships/image" Target="../media/image63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71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7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69.png"/><Relationship Id="rId5" Type="http://schemas.openxmlformats.org/officeDocument/2006/relationships/tags" Target="../tags/tag49.xml"/><Relationship Id="rId10" Type="http://schemas.openxmlformats.org/officeDocument/2006/relationships/image" Target="../media/image68.png"/><Relationship Id="rId4" Type="http://schemas.openxmlformats.org/officeDocument/2006/relationships/tags" Target="../tags/tag48.xml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398" y="1201106"/>
            <a:ext cx="10672355" cy="2387600"/>
          </a:xfrm>
        </p:spPr>
        <p:txBody>
          <a:bodyPr>
            <a:normAutofit/>
          </a:bodyPr>
          <a:lstStyle/>
          <a:p>
            <a:r>
              <a:rPr lang="en-US" altLang="zh-CN" sz="5300" dirty="0"/>
              <a:t>Experimental Design for One-Sided Matching Platforms</a:t>
            </a:r>
            <a:br>
              <a:rPr lang="en-US" altLang="zh-CN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78" y="3680780"/>
            <a:ext cx="8898815" cy="1306855"/>
          </a:xfrm>
        </p:spPr>
        <p:txBody>
          <a:bodyPr>
            <a:noAutofit/>
          </a:bodyPr>
          <a:lstStyle/>
          <a:p>
            <a:r>
              <a:rPr lang="en-US" sz="2400" dirty="0" err="1"/>
              <a:t>Chenran</a:t>
            </a:r>
            <a:r>
              <a:rPr lang="en-US" sz="2400" dirty="0"/>
              <a:t> </a:t>
            </a:r>
            <a:r>
              <a:rPr lang="en-US" sz="2400" dirty="0" err="1"/>
              <a:t>Weng</a:t>
            </a:r>
            <a:r>
              <a:rPr lang="en-US" sz="2400" dirty="0"/>
              <a:t> (USTC </a:t>
            </a:r>
            <a:r>
              <a:rPr lang="zh-CN" altLang="en-US" sz="2400" dirty="0"/>
              <a:t>→ </a:t>
            </a:r>
            <a:r>
              <a:rPr lang="en-US" altLang="zh-CN" sz="2400" dirty="0"/>
              <a:t>UC Berkeley</a:t>
            </a:r>
            <a:r>
              <a:rPr lang="en-US" sz="2400" dirty="0"/>
              <a:t>) </a:t>
            </a:r>
          </a:p>
          <a:p>
            <a:r>
              <a:rPr lang="en-US" sz="2400" dirty="0"/>
              <a:t>Xiao Lei (HKU)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Nian Si (</a:t>
            </a:r>
            <a:r>
              <a:rPr lang="en-US" altLang="zh-CN" sz="2400" b="1" dirty="0">
                <a:solidFill>
                  <a:schemeClr val="tx1"/>
                </a:solidFill>
              </a:rPr>
              <a:t>Stanford MS&amp;E </a:t>
            </a:r>
            <a:r>
              <a:rPr lang="zh-CN" altLang="en-US" sz="2400" b="1" dirty="0">
                <a:solidFill>
                  <a:schemeClr val="tx1"/>
                </a:solidFill>
              </a:rPr>
              <a:t>→ </a:t>
            </a:r>
            <a:r>
              <a:rPr lang="en-US" sz="2400" b="1" dirty="0" err="1">
                <a:solidFill>
                  <a:schemeClr val="tx1"/>
                </a:solidFill>
              </a:rPr>
              <a:t>UChicago</a:t>
            </a:r>
            <a:r>
              <a:rPr lang="en-US" sz="2400" b="1" dirty="0">
                <a:solidFill>
                  <a:schemeClr val="tx1"/>
                </a:solidFill>
              </a:rPr>
              <a:t> Booth </a:t>
            </a:r>
            <a:r>
              <a:rPr lang="zh-CN" altLang="en-US" sz="2400" b="1" dirty="0">
                <a:solidFill>
                  <a:schemeClr val="tx1"/>
                </a:solidFill>
              </a:rPr>
              <a:t>→ </a:t>
            </a:r>
            <a:r>
              <a:rPr lang="en-US" altLang="zh-CN" sz="2400" b="1" dirty="0">
                <a:solidFill>
                  <a:schemeClr val="tx1"/>
                </a:solidFill>
              </a:rPr>
              <a:t>HKUST IEDA</a:t>
            </a:r>
            <a:r>
              <a:rPr lang="en-US" sz="2400" b="1" dirty="0">
                <a:solidFill>
                  <a:schemeClr val="tx1"/>
                </a:solidFill>
              </a:rPr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653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2002589" cy="1312744"/>
          </a:xfrm>
        </p:spPr>
        <p:txBody>
          <a:bodyPr/>
          <a:lstStyle/>
          <a:p>
            <a:r>
              <a:rPr lang="en-US" altLang="zh-CN" dirty="0"/>
              <a:t>User-level randomization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228384" y="3024498"/>
            <a:ext cx="322702" cy="7039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1"/>
          </p:cNvCxnSpPr>
          <p:nvPr/>
        </p:nvCxnSpPr>
        <p:spPr>
          <a:xfrm flipH="1">
            <a:off x="3073754" y="5754993"/>
            <a:ext cx="10308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66244" y="2191869"/>
            <a:ext cx="73730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33379" y="4765113"/>
            <a:ext cx="445483" cy="3822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086585" y="2853778"/>
            <a:ext cx="484574" cy="67405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23802" y="4077882"/>
            <a:ext cx="86728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7" y="3804680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21" y="1810513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46" y="5269829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55" y="3544087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75" y="1794575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35" y="197121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17" y="3608958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55" y="5297793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268" y="406545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51" name="Straight Arrow Connector 50"/>
          <p:cNvCxnSpPr/>
          <p:nvPr/>
        </p:nvCxnSpPr>
        <p:spPr>
          <a:xfrm flipH="1">
            <a:off x="1993117" y="2366145"/>
            <a:ext cx="608149" cy="11278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84" y="3585739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cxnSp>
        <p:nvCxnSpPr>
          <p:cNvPr id="59" name="Straight Arrow Connector 58"/>
          <p:cNvCxnSpPr/>
          <p:nvPr/>
        </p:nvCxnSpPr>
        <p:spPr>
          <a:xfrm>
            <a:off x="3791491" y="2781376"/>
            <a:ext cx="1247144" cy="9185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269615" y="2801824"/>
            <a:ext cx="539639" cy="112706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788832" y="3005533"/>
            <a:ext cx="776" cy="5159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60878" y="131470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2820" y="1308403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2820" y="131496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67069" y="2020593"/>
            <a:ext cx="54900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will keep its treatment assignment during the entire experiment.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treatment user can be matched with a control user.</a:t>
            </a:r>
          </a:p>
        </p:txBody>
      </p:sp>
      <p:sp>
        <p:nvSpPr>
          <p:cNvPr id="32" name="Slide Number Placeholder 3"/>
          <p:cNvSpPr txBox="1">
            <a:spLocks/>
          </p:cNvSpPr>
          <p:nvPr/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0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3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2002589" cy="1312744"/>
          </a:xfrm>
        </p:spPr>
        <p:txBody>
          <a:bodyPr/>
          <a:lstStyle/>
          <a:p>
            <a:r>
              <a:rPr lang="en-US" altLang="zh-CN" dirty="0"/>
              <a:t>Match-level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267579" y="3024498"/>
            <a:ext cx="322702" cy="703982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1"/>
          </p:cNvCxnSpPr>
          <p:nvPr/>
        </p:nvCxnSpPr>
        <p:spPr>
          <a:xfrm flipH="1">
            <a:off x="3112949" y="5754993"/>
            <a:ext cx="1030801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705439" y="2191869"/>
            <a:ext cx="737304" cy="1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972574" y="4765113"/>
            <a:ext cx="445483" cy="38228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125780" y="2853778"/>
            <a:ext cx="484574" cy="674055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362997" y="4077882"/>
            <a:ext cx="867286" cy="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2" y="3804680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6" y="1810513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141" y="5269829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50" y="3544087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770" y="1794575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30" y="197121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12" y="3608958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0" y="5297793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463" y="406545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51" name="Straight Arrow Connector 50"/>
          <p:cNvCxnSpPr/>
          <p:nvPr/>
        </p:nvCxnSpPr>
        <p:spPr>
          <a:xfrm flipH="1">
            <a:off x="2032312" y="2366145"/>
            <a:ext cx="608149" cy="112787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379" y="3585739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cxnSp>
        <p:nvCxnSpPr>
          <p:cNvPr id="59" name="Straight Arrow Connector 58"/>
          <p:cNvCxnSpPr/>
          <p:nvPr/>
        </p:nvCxnSpPr>
        <p:spPr>
          <a:xfrm>
            <a:off x="3830686" y="2781376"/>
            <a:ext cx="1247144" cy="918579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308810" y="2801824"/>
            <a:ext cx="539639" cy="1127061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828027" y="3005533"/>
            <a:ext cx="776" cy="515968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60878" y="131470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2820" y="1308403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62820" y="131496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2" y="1976643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596" y="1787190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31" name="TextBox 30"/>
          <p:cNvSpPr txBox="1"/>
          <p:nvPr/>
        </p:nvSpPr>
        <p:spPr>
          <a:xfrm>
            <a:off x="6457218" y="2020593"/>
            <a:ext cx="5861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treatment match, both users are in treatment and vice versa.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switch between control and treatment designs.</a:t>
            </a:r>
          </a:p>
        </p:txBody>
      </p:sp>
    </p:spTree>
    <p:extLst>
      <p:ext uri="{BB962C8B-B14F-4D97-AF65-F5344CB8AC3E}">
        <p14:creationId xmlns:p14="http://schemas.microsoft.com/office/powerpoint/2010/main" val="11648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the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2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065" y="1761461"/>
            <a:ext cx="1007773" cy="1007773"/>
          </a:xfrm>
          <a:prstGeom prst="rect">
            <a:avLst/>
          </a:prstGeom>
        </p:spPr>
      </p:pic>
      <p:pic>
        <p:nvPicPr>
          <p:cNvPr id="25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3044" y="2394805"/>
            <a:ext cx="1007773" cy="1007773"/>
          </a:xfrm>
          <a:prstGeom prst="rect">
            <a:avLst/>
          </a:prstGeom>
        </p:spPr>
      </p:pic>
      <p:pic>
        <p:nvPicPr>
          <p:cNvPr id="26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7404" y="3446266"/>
            <a:ext cx="1007773" cy="1007773"/>
          </a:xfrm>
          <a:prstGeom prst="rect">
            <a:avLst/>
          </a:prstGeom>
        </p:spPr>
      </p:pic>
      <p:pic>
        <p:nvPicPr>
          <p:cNvPr id="28" name="Content Placeholder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16564" y="4188012"/>
            <a:ext cx="1007773" cy="1007773"/>
          </a:xfrm>
          <a:prstGeom prst="rect">
            <a:avLst/>
          </a:prstGeom>
        </p:spPr>
      </p:pic>
      <p:pic>
        <p:nvPicPr>
          <p:cNvPr id="37" name="Content Placeholder 4"/>
          <p:cNvPicPr>
            <a:picLocks noChangeAspect="1"/>
          </p:cNvPicPr>
          <p:nvPr/>
        </p:nvPicPr>
        <p:blipFill>
          <a:blip r:embed="rId2">
            <a:duotone>
              <a:srgbClr val="4472C4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277796" y="1892851"/>
            <a:ext cx="1005840" cy="1005840"/>
          </a:xfrm>
          <a:prstGeom prst="rect">
            <a:avLst/>
          </a:prstGeom>
        </p:spPr>
      </p:pic>
      <p:pic>
        <p:nvPicPr>
          <p:cNvPr id="38" name="Content Placeholder 4"/>
          <p:cNvPicPr>
            <a:picLocks noChangeAspect="1"/>
          </p:cNvPicPr>
          <p:nvPr/>
        </p:nvPicPr>
        <p:blipFill>
          <a:blip r:embed="rId2">
            <a:duotone>
              <a:srgbClr val="4472C4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2774876" y="3098108"/>
            <a:ext cx="1005840" cy="1005840"/>
          </a:xfrm>
          <a:prstGeom prst="rect">
            <a:avLst/>
          </a:prstGeom>
        </p:spPr>
      </p:pic>
      <p:pic>
        <p:nvPicPr>
          <p:cNvPr id="39" name="Content Placeholder 4"/>
          <p:cNvPicPr>
            <a:picLocks noChangeAspect="1"/>
          </p:cNvPicPr>
          <p:nvPr/>
        </p:nvPicPr>
        <p:blipFill>
          <a:blip r:embed="rId2">
            <a:duotone>
              <a:srgbClr val="4472C4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533982" y="4198326"/>
            <a:ext cx="1005840" cy="1005840"/>
          </a:xfrm>
          <a:prstGeom prst="rect">
            <a:avLst/>
          </a:prstGeom>
        </p:spPr>
      </p:pic>
      <p:pic>
        <p:nvPicPr>
          <p:cNvPr id="40" name="Content Placeholder 4"/>
          <p:cNvPicPr>
            <a:picLocks noChangeAspect="1"/>
          </p:cNvPicPr>
          <p:nvPr/>
        </p:nvPicPr>
        <p:blipFill>
          <a:blip r:embed="rId2">
            <a:duotone>
              <a:srgbClr val="4472C4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4131719" y="3053754"/>
            <a:ext cx="1005840" cy="100584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>
            <a:off x="1287742" y="3382491"/>
            <a:ext cx="595060" cy="75863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71290" y="2762737"/>
            <a:ext cx="0" cy="63334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990315" y="2320784"/>
            <a:ext cx="646008" cy="44845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990315" y="4504784"/>
            <a:ext cx="814964" cy="282214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0" idx="2"/>
          </p:cNvCxnSpPr>
          <p:nvPr/>
        </p:nvCxnSpPr>
        <p:spPr>
          <a:xfrm flipH="1">
            <a:off x="4428302" y="4059594"/>
            <a:ext cx="206337" cy="727404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3168413" y="4188012"/>
            <a:ext cx="385233" cy="717090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988721" y="2882388"/>
            <a:ext cx="335614" cy="542974"/>
          </a:xfrm>
          <a:prstGeom prst="straightConnector1">
            <a:avLst/>
          </a:prstGeom>
          <a:ln w="571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349468" y="1312025"/>
            <a:ext cx="67243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interference between treatment and control units, but affect market thickness</a:t>
            </a:r>
          </a:p>
          <a:p>
            <a:pPr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External validity: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treatment/control worlds cannot mimic the whole worlds.</a:t>
            </a:r>
          </a:p>
          <a:p>
            <a:pPr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Experimentation cost: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decreasing market thickness can lower user satisfaction..</a:t>
            </a:r>
          </a:p>
          <a:p>
            <a:pPr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 costs: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dividing the system perfectly into two is challenging.</a:t>
            </a:r>
          </a:p>
          <a:p>
            <a:pPr>
              <a:spcBef>
                <a:spcPts val="600"/>
              </a:spcBef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bias: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practice, divisions might occur across different servers, such as U.S. and Asian servers.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487815" y="-2998145"/>
            <a:ext cx="2807303" cy="1463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700" dirty="0">
                <a:solidFill>
                  <a:srgbClr val="C00000"/>
                </a:solidFill>
                <a:latin typeface="Roboto"/>
              </a:rPr>
              <a:t>×</a:t>
            </a:r>
            <a:endParaRPr lang="en-US" sz="85700" dirty="0">
              <a:solidFill>
                <a:srgbClr val="C00000"/>
              </a:solidFill>
            </a:endParaRPr>
          </a:p>
          <a:p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4501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Background and literature review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dirty="0"/>
              <a:t>Model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Experimental design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User randomization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Match randomization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Linear regression estimators in user randomization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/>
              <a:t>S</a:t>
            </a:r>
            <a:r>
              <a:rPr lang="en-US" altLang="zh-CN" dirty="0"/>
              <a:t>imulation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212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Violate Stable Unit Treatment Values Assumption (SUTVA);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Empirical evidence: Blake and </a:t>
            </a:r>
            <a:r>
              <a:rPr lang="en-US" dirty="0" err="1"/>
              <a:t>Coey</a:t>
            </a:r>
            <a:r>
              <a:rPr lang="en-US" dirty="0"/>
              <a:t> [’14] and </a:t>
            </a:r>
            <a:r>
              <a:rPr lang="en-US" dirty="0" err="1"/>
              <a:t>Fradkin</a:t>
            </a:r>
            <a:r>
              <a:rPr lang="en-US" dirty="0"/>
              <a:t> [’15].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645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Interference in </a:t>
            </a:r>
            <a:r>
              <a:rPr lang="en-US" altLang="zh-CN" sz="2800" b="1" dirty="0"/>
              <a:t>two-sided marketplaces: </a:t>
            </a:r>
            <a:r>
              <a:rPr lang="en-US" altLang="zh-CN" sz="2800" dirty="0"/>
              <a:t>Johari et al. [’22], Li et al. [‘22], </a:t>
            </a:r>
            <a:r>
              <a:rPr lang="en-US" altLang="zh-CN" sz="2800" dirty="0" err="1"/>
              <a:t>Bajari</a:t>
            </a:r>
            <a:r>
              <a:rPr lang="en-US" altLang="zh-CN" sz="2800" dirty="0"/>
              <a:t> et al. [’21] , </a:t>
            </a:r>
            <a:r>
              <a:rPr lang="en-US" sz="2800" dirty="0" err="1"/>
              <a:t>Harshaw</a:t>
            </a:r>
            <a:r>
              <a:rPr lang="en-US" sz="2800" dirty="0"/>
              <a:t> et al. [’21], </a:t>
            </a:r>
            <a:r>
              <a:rPr lang="en-US" sz="2800" dirty="0" err="1"/>
              <a:t>Pouget-Abadie</a:t>
            </a:r>
            <a:r>
              <a:rPr lang="en-US" sz="2800" dirty="0"/>
              <a:t> et al. [’19], Holtz et al. [’20], Wager and Xu [’21], </a:t>
            </a:r>
            <a:r>
              <a:rPr lang="en-US" sz="2800" dirty="0" err="1"/>
              <a:t>Basse</a:t>
            </a:r>
            <a:r>
              <a:rPr lang="en-US" sz="2800" dirty="0"/>
              <a:t> et al. [’16], Liao and </a:t>
            </a:r>
            <a:r>
              <a:rPr lang="en-US" sz="2800" dirty="0" err="1"/>
              <a:t>Kroer</a:t>
            </a:r>
            <a:r>
              <a:rPr lang="en-US" sz="2800" dirty="0"/>
              <a:t> [23’], Bright et al. [’22], </a:t>
            </a:r>
            <a:r>
              <a:rPr lang="en-US" sz="2800" dirty="0" err="1"/>
              <a:t>Dhaouadi</a:t>
            </a:r>
            <a:r>
              <a:rPr lang="en-US" sz="2800" dirty="0"/>
              <a:t> [’23], etc. </a:t>
            </a:r>
          </a:p>
          <a:p>
            <a:pPr lvl="2"/>
            <a:endParaRPr lang="en-US" sz="2800" dirty="0"/>
          </a:p>
          <a:p>
            <a:r>
              <a:rPr lang="en-US" sz="2800" b="1" dirty="0"/>
              <a:t>Network interference: </a:t>
            </a:r>
            <a:r>
              <a:rPr lang="en-US" sz="2800" dirty="0" err="1"/>
              <a:t>Hudgens</a:t>
            </a:r>
            <a:r>
              <a:rPr lang="en-US" sz="2800" dirty="0"/>
              <a:t> and Halloran </a:t>
            </a:r>
            <a:r>
              <a:rPr lang="en-US" altLang="zh-CN" sz="2800" dirty="0"/>
              <a:t>[’08], </a:t>
            </a:r>
            <a:r>
              <a:rPr lang="en-US" altLang="zh-CN" sz="2800" dirty="0" err="1"/>
              <a:t>Toulis</a:t>
            </a:r>
            <a:r>
              <a:rPr lang="en-US" altLang="zh-CN" sz="2800" dirty="0"/>
              <a:t> and Kao [’13], </a:t>
            </a:r>
            <a:r>
              <a:rPr lang="en-US" sz="2800" dirty="0" err="1"/>
              <a:t>Gui</a:t>
            </a:r>
            <a:r>
              <a:rPr lang="en-US" sz="2800" dirty="0"/>
              <a:t> et al. [’15], Li and Wager [’22], </a:t>
            </a:r>
            <a:r>
              <a:rPr lang="en-US" sz="2800" dirty="0" err="1"/>
              <a:t>Aronow</a:t>
            </a:r>
            <a:r>
              <a:rPr lang="en-US" sz="2800" dirty="0"/>
              <a:t> and </a:t>
            </a:r>
            <a:r>
              <a:rPr lang="en-US" sz="2800" dirty="0" err="1"/>
              <a:t>Samii</a:t>
            </a:r>
            <a:r>
              <a:rPr lang="en-US" sz="2800" dirty="0"/>
              <a:t> [’17], </a:t>
            </a:r>
            <a:r>
              <a:rPr lang="en-US" sz="2800" dirty="0" err="1"/>
              <a:t>Candogan</a:t>
            </a:r>
            <a:r>
              <a:rPr lang="en-US" sz="2800" dirty="0"/>
              <a:t> et al. [’23], </a:t>
            </a:r>
            <a:r>
              <a:rPr lang="en-US" sz="2800" dirty="0" err="1"/>
              <a:t>Ugander</a:t>
            </a:r>
            <a:r>
              <a:rPr lang="en-US" sz="2800" dirty="0"/>
              <a:t> et al. [’13], </a:t>
            </a:r>
            <a:r>
              <a:rPr lang="en-US" sz="2800" dirty="0" err="1"/>
              <a:t>Basse</a:t>
            </a:r>
            <a:r>
              <a:rPr lang="en-US" sz="2800" dirty="0"/>
              <a:t> et al. [’19], </a:t>
            </a:r>
            <a:r>
              <a:rPr lang="en-US" sz="2800" dirty="0" err="1"/>
              <a:t>Ugander</a:t>
            </a:r>
            <a:r>
              <a:rPr lang="en-US" sz="2800" dirty="0"/>
              <a:t> and Yin [’23], </a:t>
            </a:r>
            <a:r>
              <a:rPr lang="en-US" sz="2800" dirty="0" err="1"/>
              <a:t>Basse</a:t>
            </a:r>
            <a:r>
              <a:rPr lang="en-US" sz="2800" dirty="0"/>
              <a:t> et al. [’24], etc.</a:t>
            </a:r>
          </a:p>
          <a:p>
            <a:pPr lvl="1"/>
            <a:r>
              <a:rPr lang="en-US" dirty="0"/>
              <a:t>One-sided markets are </a:t>
            </a:r>
            <a:r>
              <a:rPr lang="en-US" i="1" dirty="0"/>
              <a:t>ex post </a:t>
            </a:r>
            <a:r>
              <a:rPr lang="en-US" dirty="0"/>
              <a:t>networks. However, the network’s structure is endogenous.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937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platform dynamics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003" y="1377380"/>
            <a:ext cx="11166568" cy="442949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000" dirty="0"/>
              <a:t>At the beginning of each time t=1,2,…, new users (potentially with different types) arrive at the platform.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The platform pairs active users together according to some rules.</a:t>
            </a:r>
            <a:endParaRPr lang="en-US" altLang="zh-CN" sz="30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000" dirty="0"/>
              <a:t>The player interacts (plays a game) with his/her opponent in that match.</a:t>
            </a:r>
            <a:endParaRPr lang="en-US" sz="3000" dirty="0"/>
          </a:p>
          <a:p>
            <a:pPr marL="514350" indent="-514350">
              <a:buFont typeface="+mj-lt"/>
              <a:buAutoNum type="arabicPeriod"/>
            </a:pPr>
            <a:r>
              <a:rPr lang="en-US" sz="3000" dirty="0"/>
              <a:t>Towards the end of each time unit, after the interaction, active users decide whether to stay on the platform or exit and become inactive.</a:t>
            </a:r>
            <a:endParaRPr lang="en-US" dirty="0"/>
          </a:p>
          <a:p>
            <a:r>
              <a:rPr lang="en-US" dirty="0"/>
              <a:t>Metric: the steady-state average session length of users          .</a:t>
            </a:r>
          </a:p>
          <a:p>
            <a:pPr lvl="1"/>
            <a:r>
              <a:rPr lang="en-US" dirty="0"/>
              <a:t>Session length: the number of games that the user plays before exiting.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^*]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049" y="4886777"/>
            <a:ext cx="937143" cy="38171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04949" y="4781006"/>
            <a:ext cx="11351622" cy="102586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7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types: </a:t>
            </a:r>
          </a:p>
          <a:p>
            <a:r>
              <a:rPr lang="en-US" dirty="0"/>
              <a:t>Poisson arrivals with arrival rates</a:t>
            </a:r>
          </a:p>
          <a:p>
            <a:r>
              <a:rPr lang="en-US" dirty="0"/>
              <a:t>The number of active users of type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𝛾 </a:t>
            </a:r>
            <a:r>
              <a:rPr lang="en-US" dirty="0"/>
              <a:t>at the start of time unit t (before the matching):</a:t>
            </a:r>
          </a:p>
          <a:p>
            <a:r>
              <a:rPr lang="en-US" dirty="0"/>
              <a:t>Weighted </a:t>
            </a:r>
            <a:r>
              <a:rPr lang="en-US" altLang="zh-CN" dirty="0"/>
              <a:t>matching</a:t>
            </a:r>
            <a:r>
              <a:rPr lang="en-US" dirty="0"/>
              <a:t> mechanism with</a:t>
            </a:r>
          </a:p>
          <a:p>
            <a:pPr lvl="3"/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Markovian exit probability: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gamma \in \Gamma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66" y="1651726"/>
            <a:ext cx="1053257" cy="363276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oldsymbol{\lambda} = (\lambda(\gamma))_{\gamma \in \Gamma}.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66" y="2204773"/>
            <a:ext cx="2596572" cy="426667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X_t(\gamma).$&#10;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36" y="3203834"/>
            <a:ext cx="1094704" cy="407162"/>
          </a:xfrm>
          <a:prstGeom prst="rect">
            <a:avLst/>
          </a:prstGeom>
        </p:spPr>
      </p:pic>
      <p:pic>
        <p:nvPicPr>
          <p:cNvPr id="16" name="Picture 1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gamma$ matches with $\gamma'$ ($\gamma^{\prime}\neq\gamma$): $w(\gamma,\gamma^{\prime})\frac{X_t(\gamma^{\prime})}{\sum_{\Tilde{\gamma}\in\Gamma}X_t(\Tilde{\gamma})-1},$&#10;&#10;$\gamma$ matches with $\gamma$: $1-\sum_{\gamma^{\prime}\neq\gamma}w(\gamma,\gamma^{\prime})\frac{X_t(\gamma^{\prime})}{\sum_{\Tilde{\gamma}\in\Gamma}X_t(\Tilde{\gamma})-1}.$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85" y="4221214"/>
            <a:ext cx="8733251" cy="144579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P = (p(\gamma,\gamma^{\prime}))_{\gamma,\gamma^{\prime} \in \Gamma}.$ 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15" y="5736768"/>
            <a:ext cx="3527923" cy="426667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w(\gamma,\gamma')=w(\gamma',\gamma)\leq 1:$&#10;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48" y="3726908"/>
            <a:ext cx="4208152" cy="4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6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allow heterogeneous users and a general weighted matching mechanism.</a:t>
            </a:r>
          </a:p>
          <a:p>
            <a:endParaRPr lang="en-US" dirty="0"/>
          </a:p>
          <a:p>
            <a:r>
              <a:rPr lang="en-US" dirty="0"/>
              <a:t>Markovian exit probability</a:t>
            </a:r>
          </a:p>
          <a:p>
            <a:pPr lvl="1"/>
            <a:r>
              <a:rPr lang="en-US" dirty="0"/>
              <a:t>The exit probability depends solely on the last match.</a:t>
            </a:r>
          </a:p>
          <a:p>
            <a:pPr lvl="1"/>
            <a:r>
              <a:rPr lang="en-US" dirty="0"/>
              <a:t>We will relax this assumption and propose an estimator.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697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-143691" y="1397721"/>
            <a:ext cx="12265057" cy="4882021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Mean </a:t>
            </a:r>
            <a:r>
              <a:rPr lang="en-US" altLang="zh-CN"/>
              <a:t>field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[a4paper, total={4.4in, 8in}]{geometr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proposition}As the total arrival rates $\Lambda = \sum_{\gamma \in \Gamma}\lambda(\gamma)$ converging to infinity, and suppose $\lambda(\gamma)/\Lambda\rightarrow \lambda_0(\gamma)$. We have the mean field limits for the number of active users at time $t$ &#10;\vskip -0.1in&#10;$$ \lim_{\Lambda\rightarrow\infty}\frac{X^{(\Lambda)}_t(\gamma)}{\Lambda}=r_t(\gamma) \text{ for } t=0,1,2,\ldots \text { and } \gamma \in \Gamma. $$&#10;Furthermore, the steady state  $\boldsymbol{r}^{*}$   solves the following  equations:&#10;\begin{equation*}&#10;\frac{r^*(\gamma)}{\lambda_0(\gamma)} = \frac{\sum_{\gamma^{\prime} \in \Gamma}r^*(\gamma^{\prime})}{\sum_{\gamma'\in\Gamma}h(\gamma,\gamma^{\prime}|P)r^*(\gamma^{\prime})},\ \forall \gamma \in \Gamma.&#10;\end{equation*}&#10;where $h(\gamma,\gamma^{\prime}|P) := p(\gamma,\gamma^{\prime})w(\gamma,\gamma^{\prime})+p(\gamma,\gamma)(1-w(\gamma,\gamma^{\prime}))$.&#10;\end{proposition}&#10;&#10;\end{document}" title="IguanaTex Bitmap Display">
            <a:extLst>
              <a:ext uri="{FF2B5EF4-FFF2-40B4-BE49-F238E27FC236}">
                <a16:creationId xmlns:a16="http://schemas.microsoft.com/office/drawing/2014/main" id="{36BBA615-6BDD-D242-8749-B7CBD9FA0F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9461" y="1426407"/>
            <a:ext cx="11313077" cy="485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A/B Tests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435" y="2250498"/>
            <a:ext cx="3713130" cy="371313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534136"/>
            <a:ext cx="10515600" cy="4429492"/>
          </a:xfrm>
        </p:spPr>
        <p:txBody>
          <a:bodyPr/>
          <a:lstStyle/>
          <a:p>
            <a:r>
              <a:rPr lang="en-US" dirty="0"/>
              <a:t>Estimate global treatment effect.</a:t>
            </a:r>
          </a:p>
        </p:txBody>
      </p:sp>
    </p:spTree>
    <p:extLst>
      <p:ext uri="{BB962C8B-B14F-4D97-AF65-F5344CB8AC3E}">
        <p14:creationId xmlns:p14="http://schemas.microsoft.com/office/powerpoint/2010/main" val="2511634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treatment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136"/>
            <a:ext cx="11204788" cy="4429492"/>
          </a:xfrm>
        </p:spPr>
        <p:txBody>
          <a:bodyPr/>
          <a:lstStyle/>
          <a:p>
            <a:r>
              <a:rPr lang="en-US" dirty="0"/>
              <a:t> Intervention changes the exit probability.</a:t>
            </a:r>
          </a:p>
          <a:p>
            <a:pPr lvl="1"/>
            <a:r>
              <a:rPr lang="en-US" dirty="0"/>
              <a:t>Global control:                      and the steady-state average session length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Global treatment:                     and the steady-state average session length </a:t>
            </a:r>
          </a:p>
          <a:p>
            <a:endParaRPr lang="en-US" dirty="0"/>
          </a:p>
          <a:p>
            <a:r>
              <a:rPr lang="en-US" dirty="0"/>
              <a:t>Global treatment effect: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^{CC}(\gamma,\gamma^{\prime});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87" y="2069737"/>
            <a:ext cx="1659733" cy="392533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^{TT}(\gamma,\gamma^{\prime});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602" y="2948543"/>
            <a:ext cx="1629867" cy="386133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_\mathrm{GT}^*]= \sum_{\gamma\in\Gamma}r_\mathrm{GT}^*(\gamma).  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18" y="3453773"/>
            <a:ext cx="3752533" cy="426667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^*_\mathrm{GC}]= \sum_{\gamma\in\Gamma}r_\mathrm{GC}^*(\gamma).  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18" y="2559085"/>
            <a:ext cx="3752535" cy="426667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   \begin{equation*}&#10;    \mathrm{GTE}=\mathbb{E}[N^*_{\mathrm{GT}}]-\mathbb{E}[N^*_{\mathrm{GC}}]=\sum_{\gamma\in \Gamma}r_{\mathrm{GT}}^*(\gamma)-\sum_{\gamma\in \Gamma}r_{\mathrm{GC}}^*(\gamma).&#10;    \label{GTE:rho}&#10;\end{equation*}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40" y="4645256"/>
            <a:ext cx="9462249" cy="92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25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User-level randomization (UR)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exit probability of a control user of type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𝛾 </a:t>
            </a:r>
            <a:r>
              <a:rPr lang="en-US" dirty="0"/>
              <a:t>when matching with a treatment user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𝛾’</a:t>
            </a:r>
            <a:r>
              <a:rPr lang="en-US" dirty="0"/>
              <a:t>:                     similarly for </a:t>
            </a:r>
          </a:p>
          <a:p>
            <a:r>
              <a:rPr lang="en-US" dirty="0"/>
              <a:t>Treatment assignment probability:</a:t>
            </a:r>
          </a:p>
          <a:p>
            <a:r>
              <a:rPr lang="en-US" altLang="zh-CN" dirty="0"/>
              <a:t>Steady-state s</a:t>
            </a:r>
            <a:r>
              <a:rPr lang="en-US" dirty="0"/>
              <a:t>ession length:</a:t>
            </a:r>
          </a:p>
          <a:p>
            <a:r>
              <a:rPr lang="en-US" dirty="0"/>
              <a:t>Naïve estimator:     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p^{CT}(\gamma,\gamma^{\prime});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97" y="2036213"/>
            <a:ext cx="1879772" cy="448610"/>
          </a:xfrm>
          <a:prstGeom prst="rect">
            <a:avLst/>
          </a:prstGeom>
        </p:spPr>
      </p:pic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p^{TC}(\gamma,\gamma^{\prime}).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603" y="2040411"/>
            <a:ext cx="1877334" cy="44861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alpha_U.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40" y="2706117"/>
            <a:ext cx="594895" cy="243810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N^*(C|\alpha_U)$ and $N^*(T|\alpha_U)$.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43" y="3232672"/>
            <a:ext cx="4486094" cy="407162"/>
          </a:xfrm>
          <a:prstGeom prst="rect">
            <a:avLst/>
          </a:prstGeom>
        </p:spPr>
      </p:pic>
      <p:pic>
        <p:nvPicPr>
          <p:cNvPr id="7" name="Picture 6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\widehat{\mathrm{GTE}}_{\mathrm{U}}(\alpha_U)&amp; = \mathbb{E}[N^*(T|\alpha_U)]-\mathbb{E}[N^*(C|\alpha_U)] \end{align*}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59" y="4353905"/>
            <a:ext cx="7582476" cy="5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9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Match-level randomization (MR)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Treatment assignment probability:</a:t>
            </a:r>
          </a:p>
          <a:p>
            <a:r>
              <a:rPr lang="en-US" dirty="0"/>
              <a:t>Average exit probability:   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Naïve estimator: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alpha_M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27" y="1715493"/>
            <a:ext cx="682667" cy="238933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\hat{q}(C|\alpha_M)&amp;=\frac{\text{The number of users leaving after a control match}}{2\times\text{The total number of control matches}} \\&#10;\hat{q}(T|\alpha_M)&amp;=\frac{\text{The number of users leaving after a treatment match}}{2\times\text{The total number of treatment matches}} &#10;\end{align*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96" y="2834596"/>
            <a:ext cx="10600835" cy="1857828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$\widehat{\mathrm{GTE}}_{\mathrm{M}}(\alpha_M) = 1/\hat{q}(T|\alpha_M) - 1/\hat{q}(C|\alpha_M).$$ 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6" y="5595544"/>
            <a:ext cx="7121680" cy="5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3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3.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\begin{assumption}\label{assum:1}&#10;    (homogeneous and multiplicative treatment effect)&#10;    We assume that the exit probability matrices satisfy:&#10;    $P^{CT} = l^{CT}P^{CC}, P^{TC} = l^{TC} P^{CC}, P^{TT} = l^{TT}P^{CC}$, where $l^{CT},l^{TC},l^{TT}$ are positive parameters and their values represent the effect of intervention.&#10;\end{assumption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36" y="1627181"/>
            <a:ext cx="11232003" cy="25974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4188" y="4992562"/>
            <a:ext cx="11482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 users but homogeneous treatment effects.</a:t>
            </a:r>
          </a:p>
        </p:txBody>
      </p:sp>
    </p:spTree>
    <p:extLst>
      <p:ext uri="{BB962C8B-B14F-4D97-AF65-F5344CB8AC3E}">
        <p14:creationId xmlns:p14="http://schemas.microsoft.com/office/powerpoint/2010/main" val="204680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-391885" y="1743815"/>
            <a:ext cx="12906102" cy="3050249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direction of biases: 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proposition}{1}&#10;\begin{proposition} Under the homogeneous and multiplicative treatment effect,  in UR,  $\widehat{\mathrm{GTE}}_{\mathrm{U}}(\alpha_U)-\mathrm{GTE}&gt;0,$ &#10;    if and only if  $$(1-\alpha_U)(l^{TT}-l^{TC})-\alpha_U l^{TT}(1-l^{CT})&gt;0.$$ &#10;     &#10;In particular, the bias is  positive if $l^{TC}&lt;l^{TT}&lt;1&lt;l^{CT}.$&#10;&#10;    &#10;\end{proposition}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2" y="1810119"/>
            <a:ext cx="11741871" cy="269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188" y="4992562"/>
            <a:ext cx="114822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Remark: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 the sign is wrong!</a:t>
            </a:r>
          </a:p>
        </p:txBody>
      </p:sp>
      <p:pic>
        <p:nvPicPr>
          <p:cNvPr id="8" name="Picture 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If $l^{CT}&lt;l^{TT}&lt;1&lt;l^{TC}$, then $\widehat{\mathrm{GTE}}_{\mathrm{U}}(\alpha_U)&lt;0&lt;\mathrm{GTE}$.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15" y="5632901"/>
            <a:ext cx="9308648" cy="5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-391885" y="2122642"/>
            <a:ext cx="12906102" cy="3481323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direction of biases: UR with wrong 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proposition}{2}&#10;\begin{proposition} Under the homogeneous and multiplicative treatment effect assumption,  in UR,  $\widehat{\mathrm{GTE}}_U(\alpha_U)&lt;0$ if and only if $$\alpha_U(l^{TT}-l^{CT})-(1-\alpha_U)(1-l^{TC})&gt;0.$$&#10;     &#10;In particular If $l^{CT}&lt;l^{TT}&lt;1&lt;l^{TC}$, then $\widehat{\mathrm{GTE}}_{\mathrm{U}}(\alpha_U)&lt;0&lt;\mathrm{GTE}$, i.e., the sign of estimation is wrong.&#10;&#10;    &#10;\end{proposition}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3" y="2188945"/>
            <a:ext cx="11741873" cy="325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53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315" y="2611933"/>
            <a:ext cx="12042988" cy="2717713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direction of biases: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addtocounter{proposition}{2}&#10;\begin{document}&#10;&#10;\begin{proposition}&#10;Under the homogeneous and multiplicative treatment effect assumption, in MR, naive estimators remain unbiased, regardless of the specific values of $l^{TC}, l^{CT}, l^{TT}$, i.e.,&#10;    $$&#10;     \widehat{\mathrm{GTE}}_{\mathrm{M}}(\alpha_M)=\mathrm{GTE}.&#10;    $$&#10;\end{proposition}&#10;&#10;&#10;\end{document}" title="IguanaTex Bitmap Display">
            <a:extLst>
              <a:ext uri="{FF2B5EF4-FFF2-40B4-BE49-F238E27FC236}">
                <a16:creationId xmlns:a16="http://schemas.microsoft.com/office/drawing/2014/main" id="{C49F93C9-65DD-46CE-695D-F480DE806F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58931" y="2853498"/>
            <a:ext cx="11822326" cy="230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50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Non-Markov?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6663" y="1477689"/>
            <a:ext cx="6086325" cy="4429492"/>
          </a:xfrm>
        </p:spPr>
        <p:txBody>
          <a:bodyPr/>
          <a:lstStyle/>
          <a:p>
            <a:r>
              <a:rPr lang="en-US" dirty="0"/>
              <a:t>The exit probability linearly depends on the last two matches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25" y="2773997"/>
            <a:ext cx="5939200" cy="4071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9" y="1396932"/>
            <a:ext cx="4996587" cy="4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5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439" y="2913017"/>
            <a:ext cx="11951549" cy="2272937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Non-Markov?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exit probability linearly depends on the last two matches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01" y="2132837"/>
            <a:ext cx="5939200" cy="407162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&#10;The non-Markovian model has the same GTE as the Markovian model, i.e., $\mathrm{GTE} = \mathrm{GTE}^\mathrm{nmc}(k)$.&#10;Furthermore, we have the UR also gives the same estimate, i.e.,  $ \widehat{\mathrm{GTE}}_{\mathrm{U}}^{\mathrm{nmc}}(\alpha_U,k) = \widehat{\mathrm{GTE}}_{\mathrm{U}}(\alpha_U)$, and the naive estimator in the MR is biased.&#10;\end{lemma}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7" y="3138700"/>
            <a:ext cx="11707742" cy="18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0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439" y="2913017"/>
            <a:ext cx="11951549" cy="2272937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Non-Markov?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exit probability linearly depends on the last two matches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01" y="2132837"/>
            <a:ext cx="5939200" cy="407162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corollary}&#10;In particular, if there is no interference, i.e., $l^{ct} = 1, l^{tc} = l^{tt}$, the naive estimator in the UR  is unbiased, while the naive estimator of in the MR is biased.&#10;\end{corollary}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1" y="3449072"/>
            <a:ext cx="11702858" cy="13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77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Two-sided matching marketplaces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2462559"/>
            <a:ext cx="948919" cy="9489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3411478"/>
            <a:ext cx="948919" cy="948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4360397"/>
            <a:ext cx="948919" cy="9489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5309316"/>
            <a:ext cx="948919" cy="9489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80571" y="237490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✓</a:t>
            </a:r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4515343" y="32982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✓</a:t>
            </a:r>
            <a:endParaRPr lang="en-US" sz="5400" dirty="0"/>
          </a:p>
        </p:txBody>
      </p:sp>
      <p:sp>
        <p:nvSpPr>
          <p:cNvPr id="24" name="Rectangle 23"/>
          <p:cNvSpPr/>
          <p:nvPr/>
        </p:nvSpPr>
        <p:spPr>
          <a:xfrm>
            <a:off x="7948166" y="2488148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✓</a:t>
            </a:r>
            <a:endParaRPr lang="en-US" sz="5400" dirty="0"/>
          </a:p>
        </p:txBody>
      </p:sp>
      <p:sp>
        <p:nvSpPr>
          <p:cNvPr id="25" name="Rectangle 24"/>
          <p:cNvSpPr/>
          <p:nvPr/>
        </p:nvSpPr>
        <p:spPr>
          <a:xfrm>
            <a:off x="6842597" y="3298235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×</a:t>
            </a:r>
            <a:endParaRPr lang="en-US" sz="5400" dirty="0"/>
          </a:p>
        </p:txBody>
      </p:sp>
      <p:sp>
        <p:nvSpPr>
          <p:cNvPr id="26" name="Rectangle 25"/>
          <p:cNvSpPr/>
          <p:nvPr/>
        </p:nvSpPr>
        <p:spPr>
          <a:xfrm>
            <a:off x="5707824" y="5283727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×</a:t>
            </a:r>
            <a:endParaRPr lang="en-US" sz="5400" dirty="0"/>
          </a:p>
        </p:txBody>
      </p:sp>
      <p:sp>
        <p:nvSpPr>
          <p:cNvPr id="27" name="Rectangle 26"/>
          <p:cNvSpPr/>
          <p:nvPr/>
        </p:nvSpPr>
        <p:spPr>
          <a:xfrm>
            <a:off x="5707823" y="4512797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×</a:t>
            </a:r>
            <a:endParaRPr lang="en-US" sz="5400" dirty="0"/>
          </a:p>
        </p:txBody>
      </p:sp>
      <p:sp>
        <p:nvSpPr>
          <p:cNvPr id="28" name="Rectangle 27"/>
          <p:cNvSpPr/>
          <p:nvPr/>
        </p:nvSpPr>
        <p:spPr>
          <a:xfrm>
            <a:off x="9054435" y="4376006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✓</a:t>
            </a:r>
            <a:endParaRPr lang="en-US" sz="5400" dirty="0"/>
          </a:p>
        </p:txBody>
      </p:sp>
      <p:sp>
        <p:nvSpPr>
          <p:cNvPr id="29" name="Rectangle 28"/>
          <p:cNvSpPr/>
          <p:nvPr/>
        </p:nvSpPr>
        <p:spPr>
          <a:xfrm>
            <a:off x="10189208" y="5129298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4D5156"/>
                </a:solidFill>
                <a:latin typeface="Roboto"/>
              </a:rPr>
              <a:t>✓</a:t>
            </a:r>
            <a:endParaRPr lang="en-US" sz="5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99" y="1420523"/>
            <a:ext cx="914400" cy="914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88" y="1420523"/>
            <a:ext cx="914400" cy="9144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5" y="1420523"/>
            <a:ext cx="914400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66" y="1420523"/>
            <a:ext cx="914400" cy="914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77" y="1420523"/>
            <a:ext cx="914400" cy="9144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0" y="1420523"/>
            <a:ext cx="914400" cy="914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741" y="14205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95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low bias?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randomization is robust.</a:t>
            </a:r>
          </a:p>
          <a:p>
            <a:r>
              <a:rPr lang="en-US" dirty="0"/>
              <a:t>Match randomization has a low bias under strict assumptions.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66" y="3603095"/>
            <a:ext cx="2641600" cy="26416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>
            <a:off x="3062514" y="3226525"/>
            <a:ext cx="8197669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83726" y="3764410"/>
            <a:ext cx="7445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design experiments and estimators to be robust and achieve low biases?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3168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initial thought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randomization with an estimator: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is huge: only use a small set of data.</a:t>
            </a:r>
          </a:p>
          <a:p>
            <a:r>
              <a:rPr lang="en-US" dirty="0"/>
              <a:t>Selective bias: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&amp;E[N^*(t|\alpha_U)|\text{all opponents all in treatment}] \\&#10;&amp;- E[N^*(c|\alpha_U)|\text{all opponents all in control}].&#10;\end{align*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917" y="2227510"/>
            <a:ext cx="7243582" cy="101424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&amp;E[N^*(t|\alpha_U)|\text{all opponents all in treatment}] &lt; E[N^*(t|\alpha_U)] \\&#10;&amp; E[N^*(c|\alpha_U)|\text{all opponents all in control}] &lt; E[N^*(c|\alpha_U)].&#10;\end{align*}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535" y="4949380"/>
            <a:ext cx="9725563" cy="101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5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826931" cy="1312744"/>
          </a:xfrm>
        </p:spPr>
        <p:txBody>
          <a:bodyPr/>
          <a:lstStyle/>
          <a:p>
            <a:r>
              <a:rPr lang="en-US" dirty="0"/>
              <a:t>Our approach: UR with a linear regression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4136"/>
            <a:ext cx="10918371" cy="4429492"/>
          </a:xfrm>
        </p:spPr>
        <p:txBody>
          <a:bodyPr/>
          <a:lstStyle/>
          <a:p>
            <a:r>
              <a:rPr lang="en-US" dirty="0"/>
              <a:t>Define                   as the ratio of the number of opponents in treatment to the total number of opponents for a treatment user.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33" y="1612894"/>
            <a:ext cx="1635963" cy="4071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14DFC-62CC-44F6-B8A3-789D42201BF6}"/>
              </a:ext>
            </a:extLst>
          </p:cNvPr>
          <p:cNvCxnSpPr>
            <a:cxnSpLocks/>
          </p:cNvCxnSpPr>
          <p:nvPr/>
        </p:nvCxnSpPr>
        <p:spPr>
          <a:xfrm flipH="1">
            <a:off x="4058361" y="7221402"/>
            <a:ext cx="10308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027C43-4F63-E206-F959-B2CA7E89AD26}"/>
              </a:ext>
            </a:extLst>
          </p:cNvPr>
          <p:cNvCxnSpPr/>
          <p:nvPr/>
        </p:nvCxnSpPr>
        <p:spPr>
          <a:xfrm flipH="1">
            <a:off x="2367758" y="4504954"/>
            <a:ext cx="322702" cy="7039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3094DA8-BBFA-D623-C774-9864C26126F9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2747186" y="7235449"/>
            <a:ext cx="10308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A778A6C-11F4-2854-DBAF-0BE22F139CB3}"/>
              </a:ext>
            </a:extLst>
          </p:cNvPr>
          <p:cNvCxnSpPr/>
          <p:nvPr/>
        </p:nvCxnSpPr>
        <p:spPr>
          <a:xfrm>
            <a:off x="-2806117" y="4601799"/>
            <a:ext cx="73730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887E5E-9FAB-BD8A-B169-3F65584D3609}"/>
              </a:ext>
            </a:extLst>
          </p:cNvPr>
          <p:cNvCxnSpPr/>
          <p:nvPr/>
        </p:nvCxnSpPr>
        <p:spPr>
          <a:xfrm flipH="1">
            <a:off x="-1733190" y="5028229"/>
            <a:ext cx="445483" cy="3822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7F3324-AD90-9744-989B-2746FF041444}"/>
              </a:ext>
            </a:extLst>
          </p:cNvPr>
          <p:cNvCxnSpPr/>
          <p:nvPr/>
        </p:nvCxnSpPr>
        <p:spPr>
          <a:xfrm>
            <a:off x="-1568996" y="4550470"/>
            <a:ext cx="484574" cy="67405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85F8450-9E1B-6616-9124-1DC82A53D485}"/>
              </a:ext>
            </a:extLst>
          </p:cNvPr>
          <p:cNvCxnSpPr/>
          <p:nvPr/>
        </p:nvCxnSpPr>
        <p:spPr>
          <a:xfrm>
            <a:off x="-1975989" y="5963628"/>
            <a:ext cx="86728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4860189-5B24-E821-AAD0-6FCA8D239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401" y="5285136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ED728D-EFA8-514E-46B2-E79B878125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295" y="3290969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2DCB0D9-B404-CC4E-BC20-8664987DD2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78" y="675028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31BA089-FA02-22E7-B27F-5CE78A532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2185" y="4327085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488637A-A7FF-3568-7DAC-757E5C9B90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328" y="4334234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5B6F14-0CFB-8202-444F-B2DC254B81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09" y="3451671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2D68752-8313-4BD9-F0B6-8EE2D06F37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300" y="5117480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3BBA1A6-3FAA-3F2B-443E-68EB0C0481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87" y="6778249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39E1271-FB7C-73FE-F02B-D87CB995DD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4994" y="4653131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2BC54F-382E-5652-00FC-C1AEC60D7EA5}"/>
              </a:ext>
            </a:extLst>
          </p:cNvPr>
          <p:cNvCxnSpPr/>
          <p:nvPr/>
        </p:nvCxnSpPr>
        <p:spPr>
          <a:xfrm flipH="1">
            <a:off x="3079371" y="3748169"/>
            <a:ext cx="608149" cy="11278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E8BA6E6-3241-F9C3-D9ED-E8FB67CC70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558" y="5066195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8D5B740-5B10-C7F2-DF95-99F30C008D08}"/>
              </a:ext>
            </a:extLst>
          </p:cNvPr>
          <p:cNvCxnSpPr/>
          <p:nvPr/>
        </p:nvCxnSpPr>
        <p:spPr>
          <a:xfrm>
            <a:off x="-4226478" y="4881126"/>
            <a:ext cx="1247144" cy="9185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AEBE5E-DE0A-EA05-C701-D307568E403A}"/>
              </a:ext>
            </a:extLst>
          </p:cNvPr>
          <p:cNvCxnSpPr/>
          <p:nvPr/>
        </p:nvCxnSpPr>
        <p:spPr>
          <a:xfrm flipH="1">
            <a:off x="-1716755" y="4366071"/>
            <a:ext cx="539639" cy="112706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E34310B-F27F-B2DB-1727-0BE3A29DD165}"/>
              </a:ext>
            </a:extLst>
          </p:cNvPr>
          <p:cNvCxnSpPr/>
          <p:nvPr/>
        </p:nvCxnSpPr>
        <p:spPr>
          <a:xfrm>
            <a:off x="2928206" y="4485989"/>
            <a:ext cx="776" cy="5159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238830-B7E2-13C7-E948-8A2F07976D07}"/>
              </a:ext>
            </a:extLst>
          </p:cNvPr>
          <p:cNvSpPr txBox="1"/>
          <p:nvPr/>
        </p:nvSpPr>
        <p:spPr>
          <a:xfrm>
            <a:off x="229803" y="2795163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5F4A87-1903-AE79-0021-BAE6E98B7C63}"/>
              </a:ext>
            </a:extLst>
          </p:cNvPr>
          <p:cNvSpPr txBox="1"/>
          <p:nvPr/>
        </p:nvSpPr>
        <p:spPr>
          <a:xfrm>
            <a:off x="231745" y="2788859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BD1FED-9BDA-6C6F-BBFE-866E6F64D243}"/>
              </a:ext>
            </a:extLst>
          </p:cNvPr>
          <p:cNvSpPr txBox="1"/>
          <p:nvPr/>
        </p:nvSpPr>
        <p:spPr>
          <a:xfrm>
            <a:off x="231745" y="2795423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3DDC516-D3FF-A02D-61A6-2979D33CDA56}"/>
              </a:ext>
            </a:extLst>
          </p:cNvPr>
          <p:cNvSpPr/>
          <p:nvPr/>
        </p:nvSpPr>
        <p:spPr>
          <a:xfrm>
            <a:off x="1744528" y="2795423"/>
            <a:ext cx="1639327" cy="2085703"/>
          </a:xfrm>
          <a:custGeom>
            <a:avLst/>
            <a:gdLst>
              <a:gd name="connsiteX0" fmla="*/ 0 w 1639327"/>
              <a:gd name="connsiteY0" fmla="*/ 273227 h 2085703"/>
              <a:gd name="connsiteX1" fmla="*/ 273227 w 1639327"/>
              <a:gd name="connsiteY1" fmla="*/ 0 h 2085703"/>
              <a:gd name="connsiteX2" fmla="*/ 808735 w 1639327"/>
              <a:gd name="connsiteY2" fmla="*/ 0 h 2085703"/>
              <a:gd name="connsiteX3" fmla="*/ 1366100 w 1639327"/>
              <a:gd name="connsiteY3" fmla="*/ 0 h 2085703"/>
              <a:gd name="connsiteX4" fmla="*/ 1639327 w 1639327"/>
              <a:gd name="connsiteY4" fmla="*/ 273227 h 2085703"/>
              <a:gd name="connsiteX5" fmla="*/ 1639327 w 1639327"/>
              <a:gd name="connsiteY5" fmla="*/ 740133 h 2085703"/>
              <a:gd name="connsiteX6" fmla="*/ 1639327 w 1639327"/>
              <a:gd name="connsiteY6" fmla="*/ 1253216 h 2085703"/>
              <a:gd name="connsiteX7" fmla="*/ 1639327 w 1639327"/>
              <a:gd name="connsiteY7" fmla="*/ 1812476 h 2085703"/>
              <a:gd name="connsiteX8" fmla="*/ 1366100 w 1639327"/>
              <a:gd name="connsiteY8" fmla="*/ 2085703 h 2085703"/>
              <a:gd name="connsiteX9" fmla="*/ 852450 w 1639327"/>
              <a:gd name="connsiteY9" fmla="*/ 2085703 h 2085703"/>
              <a:gd name="connsiteX10" fmla="*/ 273227 w 1639327"/>
              <a:gd name="connsiteY10" fmla="*/ 2085703 h 2085703"/>
              <a:gd name="connsiteX11" fmla="*/ 0 w 1639327"/>
              <a:gd name="connsiteY11" fmla="*/ 1812476 h 2085703"/>
              <a:gd name="connsiteX12" fmla="*/ 0 w 1639327"/>
              <a:gd name="connsiteY12" fmla="*/ 1345570 h 2085703"/>
              <a:gd name="connsiteX13" fmla="*/ 0 w 1639327"/>
              <a:gd name="connsiteY13" fmla="*/ 832487 h 2085703"/>
              <a:gd name="connsiteX14" fmla="*/ 0 w 1639327"/>
              <a:gd name="connsiteY14" fmla="*/ 273227 h 208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9327" h="2085703" extrusionOk="0">
                <a:moveTo>
                  <a:pt x="0" y="273227"/>
                </a:moveTo>
                <a:cubicBezTo>
                  <a:pt x="-4567" y="116578"/>
                  <a:pt x="143111" y="-7827"/>
                  <a:pt x="273227" y="0"/>
                </a:cubicBezTo>
                <a:cubicBezTo>
                  <a:pt x="532698" y="-51661"/>
                  <a:pt x="652851" y="28519"/>
                  <a:pt x="808735" y="0"/>
                </a:cubicBezTo>
                <a:cubicBezTo>
                  <a:pt x="964619" y="-28519"/>
                  <a:pt x="1108911" y="21366"/>
                  <a:pt x="1366100" y="0"/>
                </a:cubicBezTo>
                <a:cubicBezTo>
                  <a:pt x="1478882" y="13698"/>
                  <a:pt x="1638916" y="127917"/>
                  <a:pt x="1639327" y="273227"/>
                </a:cubicBezTo>
                <a:cubicBezTo>
                  <a:pt x="1659786" y="496588"/>
                  <a:pt x="1612553" y="620777"/>
                  <a:pt x="1639327" y="740133"/>
                </a:cubicBezTo>
                <a:cubicBezTo>
                  <a:pt x="1666101" y="859489"/>
                  <a:pt x="1594482" y="996816"/>
                  <a:pt x="1639327" y="1253216"/>
                </a:cubicBezTo>
                <a:cubicBezTo>
                  <a:pt x="1684172" y="1509616"/>
                  <a:pt x="1581534" y="1646221"/>
                  <a:pt x="1639327" y="1812476"/>
                </a:cubicBezTo>
                <a:cubicBezTo>
                  <a:pt x="1620088" y="1969640"/>
                  <a:pt x="1501871" y="2065489"/>
                  <a:pt x="1366100" y="2085703"/>
                </a:cubicBezTo>
                <a:cubicBezTo>
                  <a:pt x="1135008" y="2114432"/>
                  <a:pt x="1003166" y="2065799"/>
                  <a:pt x="852450" y="2085703"/>
                </a:cubicBezTo>
                <a:cubicBezTo>
                  <a:pt x="701734" y="2105607"/>
                  <a:pt x="502824" y="2071286"/>
                  <a:pt x="273227" y="2085703"/>
                </a:cubicBezTo>
                <a:cubicBezTo>
                  <a:pt x="123658" y="2089053"/>
                  <a:pt x="2900" y="1958832"/>
                  <a:pt x="0" y="1812476"/>
                </a:cubicBezTo>
                <a:cubicBezTo>
                  <a:pt x="-52086" y="1690682"/>
                  <a:pt x="51725" y="1489809"/>
                  <a:pt x="0" y="1345570"/>
                </a:cubicBezTo>
                <a:cubicBezTo>
                  <a:pt x="-51725" y="1201331"/>
                  <a:pt x="57285" y="985908"/>
                  <a:pt x="0" y="832487"/>
                </a:cubicBezTo>
                <a:cubicBezTo>
                  <a:pt x="-57285" y="679066"/>
                  <a:pt x="39261" y="385227"/>
                  <a:pt x="0" y="273227"/>
                </a:cubicBezTo>
                <a:close/>
              </a:path>
            </a:pathLst>
          </a:custGeom>
          <a:noFill/>
          <a:ln w="38100">
            <a:extLst>
              <a:ext uri="{C807C97D-BFC1-408E-A445-0C87EB9F89A2}">
                <ask:lineSketchStyleProps xmlns:ask="http://schemas.microsoft.com/office/drawing/2018/sketchyshapes" sd="215122623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2EA7DBA-D914-0EE6-F402-35A091B4EC95}"/>
              </a:ext>
            </a:extLst>
          </p:cNvPr>
          <p:cNvCxnSpPr>
            <a:cxnSpLocks/>
          </p:cNvCxnSpPr>
          <p:nvPr/>
        </p:nvCxnSpPr>
        <p:spPr>
          <a:xfrm flipH="1" flipV="1">
            <a:off x="3503536" y="4595429"/>
            <a:ext cx="1989112" cy="613507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\documentclass{article}&#10;\pagestyle{empty}&#10;\usepackage{amsmath}&#10;\usepackage{amssymb}&#10;\usepackage{amsfonts}&#10;\usepackage{amsthm}&#10;\usepackage{tikz}&#10;\newtheorem{theorem}{Theorem}&#10;\newtheorem*{theorem*}{Theorem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=1/3$&#10;&#10;&#10;\end{document}" title="IguanaTex Bitmap Display">
            <a:extLst>
              <a:ext uri="{FF2B5EF4-FFF2-40B4-BE49-F238E27FC236}">
                <a16:creationId xmlns:a16="http://schemas.microsoft.com/office/drawing/2014/main" id="{97D92CB6-7013-9D05-DBF4-757BBF83BB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571131" y="5075454"/>
            <a:ext cx="1361067" cy="3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2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7" grpId="1"/>
      <p:bldP spid="58" grpId="0"/>
      <p:bldP spid="59" grpId="0"/>
      <p:bldP spid="6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826931" cy="1312744"/>
          </a:xfrm>
        </p:spPr>
        <p:txBody>
          <a:bodyPr/>
          <a:lstStyle/>
          <a:p>
            <a:r>
              <a:rPr lang="en-US" dirty="0"/>
              <a:t>Our approach: UR with a linear regression estimator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34136"/>
            <a:ext cx="10918371" cy="4429492"/>
          </a:xfrm>
        </p:spPr>
        <p:txBody>
          <a:bodyPr/>
          <a:lstStyle/>
          <a:p>
            <a:r>
              <a:rPr lang="en-US" dirty="0"/>
              <a:t>Define                   as the ratio of the number of opponents in treatment to the total number of opponents for a treatment user.</a:t>
            </a:r>
          </a:p>
          <a:p>
            <a:r>
              <a:rPr lang="en-US" dirty="0"/>
              <a:t>Define                   as the ratio of the number of opponents in control to the total number of opponents for a control user.</a:t>
            </a:r>
          </a:p>
          <a:p>
            <a:r>
              <a:rPr lang="en-US" dirty="0"/>
              <a:t>Regress                   on                  to obtain the intercept             and slope                  Similarly, we obtain</a:t>
            </a:r>
          </a:p>
          <a:p>
            <a:r>
              <a:rPr lang="en-US" dirty="0"/>
              <a:t>The LR estimator:        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33" y="1612894"/>
            <a:ext cx="1635963" cy="407162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C|\alpha_U)$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932" y="2643355"/>
            <a:ext cx="1662782" cy="407162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N^*(T|\alpha_U)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35" y="3634627"/>
            <a:ext cx="1750552" cy="407162"/>
          </a:xfrm>
          <a:prstGeom prst="rect">
            <a:avLst/>
          </a:prstGeom>
        </p:spPr>
      </p:pic>
      <p:pic>
        <p:nvPicPr>
          <p:cNvPr id="17" name="Picture 16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14" y="3637780"/>
            <a:ext cx="1635963" cy="407162"/>
          </a:xfrm>
          <a:prstGeom prst="rect">
            <a:avLst/>
          </a:prstGeom>
        </p:spPr>
      </p:pic>
      <p:pic>
        <p:nvPicPr>
          <p:cNvPr id="18" name="Picture 17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a^*(T|\alpha_U)$&#10;&#10;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772" y="3606229"/>
            <a:ext cx="1594515" cy="407162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b^*(T|\alpha_U)$.&#10;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54" y="4085726"/>
            <a:ext cx="1670096" cy="407162"/>
          </a:xfrm>
          <a:prstGeom prst="rect">
            <a:avLst/>
          </a:prstGeom>
        </p:spPr>
      </p:pic>
      <p:pic>
        <p:nvPicPr>
          <p:cNvPr id="20" name="Picture 1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a^*(C|\alpha_U)$ and $b^*(C|\alpha_U)$.&#10;&#10;&#10;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838" y="4041788"/>
            <a:ext cx="4159392" cy="407162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$\widehat{\mathrm{GTE}}^{\mathrm{LR}}_{\mathrm{U}}(\alpha_U) = \hat{R}^{\mathrm{LR}}(T|\alpha_U)-\hat{R}^{\mathrm{LR}}(C|\alpha_U), \text{ where}$$&#10;&#10;\end{document}" title="IguanaTex Bitmap Display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30" y="5166397"/>
            <a:ext cx="7453865" cy="5440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.6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hat{R}^{\mathrm{LR}}(T|\alpha_U)=a^*(T|\alpha_U) + b^*(T|\alpha_U)$ and $\hat{R}^{\mathrm{LR}}(C|\alpha_U)=a^*(C|\alpha_U) + b^*(C|\alpha_U)$&#10;&#10;&#10;\end{document}" title="IguanaTex Bitmap Display">
            <a:extLst>
              <a:ext uri="{FF2B5EF4-FFF2-40B4-BE49-F238E27FC236}">
                <a16:creationId xmlns:a16="http://schemas.microsoft.com/office/drawing/2014/main" id="{E10C1F39-C5FC-E53A-226F-85B9E60ECC5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55665" y="5811306"/>
            <a:ext cx="11391997" cy="4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regression estimator: reasoning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LR:</a:t>
            </a:r>
          </a:p>
          <a:p>
            <a:r>
              <a:rPr lang="en-US" dirty="0"/>
              <a:t>                           is the prediction of        when </a:t>
            </a:r>
          </a:p>
          <a:p>
            <a:pPr lvl="1"/>
            <a:r>
              <a:rPr lang="en-US" dirty="0"/>
              <a:t>It corresponds to the global treatment/control regimes.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But, the true relationship between        and       is not linear.</a:t>
            </a:r>
          </a:p>
          <a:p>
            <a:pPr lvl="1"/>
            <a:r>
              <a:rPr lang="en-US" dirty="0"/>
              <a:t>The prediction                               is still biased.</a:t>
            </a:r>
          </a:p>
          <a:p>
            <a:pPr lvl="1"/>
            <a:r>
              <a:rPr lang="en-US" dirty="0"/>
              <a:t>Can we analyze the bias?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" name="Picture 11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N^* = a^*+b^* \beta^*+\varepsilon.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46" y="1631383"/>
            <a:ext cx="3532798" cy="365714"/>
          </a:xfrm>
          <a:prstGeom prst="rect">
            <a:avLst/>
          </a:prstGeom>
        </p:spPr>
      </p:pic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\hat{R}^{\mathrm{LR}}=a^*+b^*$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38" y="2140111"/>
            <a:ext cx="2501486" cy="416914"/>
          </a:xfrm>
          <a:prstGeom prst="rect">
            <a:avLst/>
          </a:prstGeom>
        </p:spPr>
      </p:pic>
      <p:pic>
        <p:nvPicPr>
          <p:cNvPr id="9" name="Picture 8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N^*$&#10;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47" y="2235932"/>
            <a:ext cx="497371" cy="277943"/>
          </a:xfrm>
          <a:prstGeom prst="rect">
            <a:avLst/>
          </a:prstGeom>
        </p:spPr>
      </p:pic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=1.$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99" y="2235932"/>
            <a:ext cx="1248305" cy="36571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N^*$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57" y="4148059"/>
            <a:ext cx="497371" cy="277943"/>
          </a:xfrm>
          <a:prstGeom prst="rect">
            <a:avLst/>
          </a:prstGeom>
        </p:spPr>
      </p:pic>
      <p:pic>
        <p:nvPicPr>
          <p:cNvPr id="15" name="Picture 1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$&#10;&#10;&#10;\end{document}" title="IguanaTex Bitmap Display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747" y="4099780"/>
            <a:ext cx="382781" cy="365714"/>
          </a:xfrm>
          <a:prstGeom prst="rect">
            <a:avLst/>
          </a:prstGeom>
        </p:spPr>
      </p:pic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\hat{R}^{\mathrm{LR}}=a^*+b^*$&#10;\end{document}" title="IguanaTex Bitmap Display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19" y="4514451"/>
            <a:ext cx="2501486" cy="4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3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 txBox="1">
            <a:spLocks/>
          </p:cNvSpPr>
          <p:nvPr/>
        </p:nvSpPr>
        <p:spPr>
          <a:xfrm>
            <a:off x="-313508" y="1425188"/>
            <a:ext cx="12649200" cy="4921504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 w="12700" cap="flat" cmpd="sng" algn="ctr">
            <a:solidFill>
              <a:schemeClr val="accent6">
                <a:lumMod val="90000"/>
                <a:lumOff val="1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32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00000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 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analysis (informal)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theorem} Under the Markovian exit assumption and if the intervention is homogeneous and multiplicative, we have in UR,&#10;\begin{enumerate}&#10;    \item The bias of LR is always smaller than the naive  estimator if $\alpha_U$ is correctly chosen.&#10;    \item LR can reduce bias by half relative to the naive estimator when the interference is small.&#10;    \item  The bias of LR is  second order in the impact of the treatment when exit probabilities are low.  &#10;\end{enumerate}&#10;\end{theorem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04" y="1518551"/>
            <a:ext cx="11680915" cy="47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11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8"/>
          <p:cNvSpPr>
            <a:spLocks noGrp="1"/>
          </p:cNvSpPr>
          <p:nvPr>
            <p:ph idx="1"/>
          </p:nvPr>
        </p:nvSpPr>
        <p:spPr>
          <a:xfrm>
            <a:off x="-156753" y="1425186"/>
            <a:ext cx="12479383" cy="4921504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analysis 1: small interference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theorem}\label{thm:l}&#10;    Under homogeneous and multiplicative treatment effect, consider a sequence of systems $\{l^{ct}_{(m)},l^{tc}_{(m)}\}^{\infty}_{m=1}$, with $ \lim_{m\rightarrow \infty}l^{ct}_{(m)}= 1,  \lim_{m\rightarrow \infty}l^{tc}_{(m)}=l^{tt} $, then &#10;    $$&#10;    \limsup_{m\rightarrow \infty} \frac{\text{Bias}_{U(m)}^{\mathrm{LR}}(c|\alpha_U)}{\text{Bias}^\mathrm{Naive}_{U(m)}(c|\alpha_U)} &lt; 1/2, \liminf_{m\rightarrow \infty} \frac{\text{Bias}_{U(m)}^{\mathrm{LR}}(c|\alpha_U)}{\text{Bias}^\mathrm{Naive}_{U(m)}(c|\alpha_U)} &gt; 0&#10;    $$&#10;    $$&#10;    \limsup_{m\rightarrow \infty} \frac{\text{Bias}_{U(m)}^{\mathrm{LR}}(t|\alpha_U)}{\text{Bias}^\mathrm{Naive}_{U(m)}(t|\alpha_U)} &lt; 1/2, \liminf_{m\rightarrow \infty} \frac{\text{Bias}_{U(m)}^{\mathrm{LR}}(t|\alpha_U)}{\text{Bias}_{U(m)}^\mathrm{Naive}(t|\alpha_U)} &gt; 0&#10;    $$&#10;\end{theorem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79" y="1528297"/>
            <a:ext cx="11668726" cy="481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2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5.0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theorem}{1}&#10;&#10;&#10;\begin{theorem}\label{thm:p}&#10;    Under homogeneous and multiplicative treatment effect and a sequence of system $\{P_{(n)} = P/n\}^{\infty}_{n=1}$. Let $GC = \lim_{n\rightarrow\infty}\frac{1}{n}R^{GC}_{(n)}, GT = \lim_{n\rightarrow\infty}\frac{1}{n}R^{GT}_{(n)}$. The estimators for average session length of global control regime:&#10;    $$&#10;    \lim_{n\rightarrow\infty}\frac{1}{n}\text{Bias}^\mathrm{Naive}_{U(n)}(c|\alpha_U) = \left( \frac{s(1-l^{ct})}{s l^{ct}+1}\right) GC,&#10;   \lim_{n\rightarrow\infty} \frac{1}{n}\text{Bias}_{U(n)}^{\mathrm{LR}}(c|\alpha_U) = -\left( \frac{s(1-l^{ct})}{s l^{ct}+1}\right)^2  GC.&#10;    $$&#10;    The estimators for average session length of global treatment regime:&#10;    $$&#10;    \lim_{n\rightarrow\infty}\frac{1}{n}\text{Bias}^\mathrm{Naive}_{U(n)}(t|\alpha_U)= \left( \frac{l^{tt}-l^{tc}}{sl^{tt}+l^{tc}}\right) GT,&#10;   \lim_{n\rightarrow\infty} \frac{1}{n}\text{Bias}_{U(n)}^{\mathrm{LR}}(t|\alpha_U)= -\left( \frac{l^{tt}-l^{tc}}{s l^{tt}+l^{tc}}\right)^2 GT.&#10;    $$&#10;\end{theorem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03" y="1802176"/>
            <a:ext cx="11722974" cy="3865600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96760" y="1554480"/>
            <a:ext cx="12042988" cy="4376057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dirty="0"/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analysis 2: small exit probability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7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linear regression estimator is common in network interference literature [</a:t>
            </a:r>
            <a:r>
              <a:rPr lang="en-US" dirty="0" err="1"/>
              <a:t>Bramoull´e</a:t>
            </a:r>
            <a:r>
              <a:rPr lang="en-US" dirty="0"/>
              <a:t> et al. ’09, </a:t>
            </a:r>
            <a:r>
              <a:rPr lang="en-US" dirty="0" err="1"/>
              <a:t>Toulis</a:t>
            </a:r>
            <a:r>
              <a:rPr lang="en-US" dirty="0"/>
              <a:t> and Kao ’13, </a:t>
            </a:r>
            <a:r>
              <a:rPr lang="en-US" dirty="0" err="1"/>
              <a:t>Harshaw</a:t>
            </a:r>
            <a:r>
              <a:rPr lang="en-US" dirty="0"/>
              <a:t> et al.’ 21]. However, 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The network that results from one-sided matching is endogenous and unknown </a:t>
            </a:r>
            <a:r>
              <a:rPr lang="en-US" i="1" dirty="0"/>
              <a:t>ex ante</a:t>
            </a:r>
            <a:r>
              <a:rPr lang="en-US" dirty="0"/>
              <a:t>, while prior research on network interference typically assumes that the network structure is fixed and known.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 do not assume a linear structure. Instead, we use the linear regression as a tool to </a:t>
            </a:r>
            <a:r>
              <a:rPr lang="en-US" dirty="0" err="1"/>
              <a:t>debias</a:t>
            </a:r>
            <a:r>
              <a:rPr lang="en-US" dirty="0"/>
              <a:t>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We allow different linear responses in treatment and control.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28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1911149" cy="1312744"/>
          </a:xfrm>
        </p:spPr>
        <p:txBody>
          <a:bodyPr/>
          <a:lstStyle/>
          <a:p>
            <a:r>
              <a:rPr lang="en-US" altLang="zh-CN" dirty="0"/>
              <a:t>Two-sided matching marketplaces: user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2462559"/>
            <a:ext cx="948919" cy="9489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3411478"/>
            <a:ext cx="948919" cy="9489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4360397"/>
            <a:ext cx="948919" cy="9489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785" y="5309316"/>
            <a:ext cx="948919" cy="9489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380571" y="237490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Roboto"/>
              </a:rPr>
              <a:t>✓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82151" y="3298234"/>
            <a:ext cx="8549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Roboto"/>
              </a:rPr>
              <a:t>✓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948166" y="2488148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Roboto"/>
              </a:rPr>
              <a:t>×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42597" y="3298235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Roboto"/>
              </a:rPr>
              <a:t>×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07824" y="5283727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Roboto"/>
              </a:rPr>
              <a:t>×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42597" y="4667633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Roboto"/>
              </a:rPr>
              <a:t>×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054435" y="4376006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Roboto"/>
              </a:rPr>
              <a:t>✓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281679" y="3411478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  <a:latin typeface="Roboto"/>
              </a:rPr>
              <a:t>✓</a:t>
            </a:r>
            <a:endParaRPr lang="en-US" sz="5400" dirty="0">
              <a:solidFill>
                <a:srgbClr val="0070C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64368" y="2475353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Roboto"/>
              </a:rPr>
              <a:t>✓</a:t>
            </a:r>
            <a:endParaRPr lang="en-US" sz="5400" dirty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98" y="1430451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86" y="1430451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152" y="1430451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64" y="1430451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975" y="1430451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10" y="1430451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741" y="1430451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80646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types.</a:t>
            </a:r>
          </a:p>
          <a:p>
            <a:r>
              <a:rPr lang="en-US" dirty="0"/>
              <a:t>Purely randomized matching: </a:t>
            </a:r>
          </a:p>
          <a:p>
            <a:r>
              <a:rPr lang="en-US" dirty="0"/>
              <a:t>The total arrival rate                  and fixed time horizon T=100.</a:t>
            </a:r>
          </a:p>
          <a:p>
            <a:r>
              <a:rPr lang="en-US" dirty="0"/>
              <a:t>Four methods:</a:t>
            </a:r>
          </a:p>
          <a:p>
            <a:pPr lvl="1"/>
            <a:r>
              <a:rPr lang="en-US" dirty="0" err="1"/>
              <a:t>UR_Naive</a:t>
            </a:r>
            <a:r>
              <a:rPr lang="en-US" dirty="0"/>
              <a:t>: the naïve estimator in user randomization;</a:t>
            </a:r>
          </a:p>
          <a:p>
            <a:pPr lvl="1"/>
            <a:r>
              <a:rPr lang="en-US" dirty="0"/>
              <a:t>UR_LR: the linear regression estimator in user randomization;</a:t>
            </a:r>
          </a:p>
          <a:p>
            <a:pPr lvl="1"/>
            <a:r>
              <a:rPr lang="en-US" dirty="0" err="1"/>
              <a:t>MR_</a:t>
            </a:r>
            <a:r>
              <a:rPr lang="en-US" altLang="zh-CN" dirty="0" err="1"/>
              <a:t>Naive</a:t>
            </a:r>
            <a:r>
              <a:rPr lang="en-US" altLang="zh-CN" dirty="0"/>
              <a:t>: the naïve estimator in match randomization;</a:t>
            </a:r>
          </a:p>
          <a:p>
            <a:pPr lvl="1"/>
            <a:r>
              <a:rPr lang="en-US" dirty="0"/>
              <a:t>MR_DQ: the Differences-In-Q's (DQ) estimator.</a:t>
            </a:r>
            <a:r>
              <a:rPr lang="en-US" baseline="30000" dirty="0"/>
              <a:t>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3326" y="5810697"/>
            <a:ext cx="12527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aseline="30000" dirty="0"/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Farias,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Vivek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"Markovian interference in experiments." 	arXiv:2206.02371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w(\gamma,\gamma')\equiv1.$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055" y="2198554"/>
            <a:ext cx="2184533" cy="407162"/>
          </a:xfrm>
          <a:prstGeom prst="rect">
            <a:avLst/>
          </a:prstGeom>
        </p:spPr>
      </p:pic>
      <p:pic>
        <p:nvPicPr>
          <p:cNvPr id="11" name="Picture 10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ambda=2000$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33" y="2781743"/>
            <a:ext cx="1604267" cy="29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20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85" y="0"/>
            <a:ext cx="11353800" cy="1312744"/>
          </a:xfrm>
        </p:spPr>
        <p:txBody>
          <a:bodyPr/>
          <a:lstStyle/>
          <a:p>
            <a:r>
              <a:rPr lang="en-US" dirty="0"/>
              <a:t>Homogeneous treatment effects and Markovian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988" y="1595992"/>
            <a:ext cx="5724865" cy="45798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408023" y="4036424"/>
            <a:ext cx="796833" cy="2139460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107577" y="3491566"/>
            <a:ext cx="1750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Unbiased</a:t>
            </a:r>
          </a:p>
        </p:txBody>
      </p:sp>
    </p:spTree>
    <p:extLst>
      <p:ext uri="{BB962C8B-B14F-4D97-AF65-F5344CB8AC3E}">
        <p14:creationId xmlns:p14="http://schemas.microsoft.com/office/powerpoint/2010/main" val="310232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884" y="0"/>
            <a:ext cx="11467011" cy="1312744"/>
          </a:xfrm>
        </p:spPr>
        <p:txBody>
          <a:bodyPr/>
          <a:lstStyle/>
          <a:p>
            <a:r>
              <a:rPr lang="en-US" dirty="0"/>
              <a:t>Heterogeneous treatment effects and Markovian system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10" y="1670580"/>
            <a:ext cx="5810533" cy="464842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61412" y="3316591"/>
            <a:ext cx="796833" cy="2962420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618940" y="2222359"/>
            <a:ext cx="1397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bias</a:t>
            </a:r>
          </a:p>
        </p:txBody>
      </p:sp>
    </p:spTree>
    <p:extLst>
      <p:ext uri="{BB962C8B-B14F-4D97-AF65-F5344CB8AC3E}">
        <p14:creationId xmlns:p14="http://schemas.microsoft.com/office/powerpoint/2010/main" val="417315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2407537" cy="1312744"/>
          </a:xfrm>
        </p:spPr>
        <p:txBody>
          <a:bodyPr/>
          <a:lstStyle/>
          <a:p>
            <a:r>
              <a:rPr lang="en-US" sz="3200" dirty="0"/>
              <a:t>Non-Markovian system and Homogeneous treatment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04" y="1533525"/>
            <a:ext cx="5538391" cy="4430713"/>
          </a:xfrm>
        </p:spPr>
      </p:pic>
      <p:sp>
        <p:nvSpPr>
          <p:cNvPr id="5" name="Rounded Rectangle 4"/>
          <p:cNvSpPr/>
          <p:nvPr/>
        </p:nvSpPr>
        <p:spPr>
          <a:xfrm>
            <a:off x="4918168" y="2612571"/>
            <a:ext cx="796833" cy="3274553"/>
          </a:xfrm>
          <a:prstGeom prst="round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75696" y="1634527"/>
            <a:ext cx="13977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Lowest bias</a:t>
            </a:r>
          </a:p>
        </p:txBody>
      </p:sp>
    </p:spTree>
    <p:extLst>
      <p:ext uri="{BB962C8B-B14F-4D97-AF65-F5344CB8AC3E}">
        <p14:creationId xmlns:p14="http://schemas.microsoft.com/office/powerpoint/2010/main" val="2196656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randomization:</a:t>
            </a:r>
          </a:p>
          <a:p>
            <a:pPr lvl="1"/>
            <a:r>
              <a:rPr lang="en-US" dirty="0"/>
              <a:t>Robust but the naïve estimator has huge bias.</a:t>
            </a:r>
          </a:p>
          <a:p>
            <a:pPr lvl="1"/>
            <a:r>
              <a:rPr lang="en-US" dirty="0"/>
              <a:t>The linear regression estimator is robust and has small bias.</a:t>
            </a:r>
          </a:p>
          <a:p>
            <a:endParaRPr lang="en-US" dirty="0"/>
          </a:p>
          <a:p>
            <a:r>
              <a:rPr lang="en-US" dirty="0"/>
              <a:t>Match-level randomization:</a:t>
            </a:r>
          </a:p>
          <a:p>
            <a:pPr lvl="1"/>
            <a:r>
              <a:rPr lang="en-US" dirty="0"/>
              <a:t>Under homogenous treatment effect and Markovian exit assumption, the bias is small.</a:t>
            </a:r>
          </a:p>
          <a:p>
            <a:pPr lvl="1"/>
            <a:r>
              <a:rPr lang="en-US" dirty="0"/>
              <a:t>If either of those violate, match randomization may incur huge bias.</a:t>
            </a:r>
          </a:p>
          <a:p>
            <a:pPr lvl="1"/>
            <a:r>
              <a:rPr lang="en-US" dirty="0"/>
              <a:t>For some other metrics, MR may not even feasible.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39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88263" y="2671560"/>
            <a:ext cx="5264149" cy="1991782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Q&amp;A?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293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$P^{cc} = \left(\begin{matrix}&#10;    0.5 &amp; 0.7 &amp; 0.8\\&#10;    0.4 &amp; 0.5 &amp; 0.6\\&#10;    0.3 &amp; 0.4 &amp; 0.5&#10;\end{matrix}\right),$$ which means the average session length in global control regime is $R^{GC} = 1.9413$. Set $l^{ct}=1.2,l^{tc}=0.5,l^{tt}=0.6$, so that $R^{GT}=3.2355$ and $GTE = 1.2942$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2" y="2430928"/>
            <a:ext cx="11883277" cy="306224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and multiplicative treatment effects</a:t>
            </a:r>
          </a:p>
        </p:txBody>
      </p:sp>
    </p:spTree>
    <p:extLst>
      <p:ext uri="{BB962C8B-B14F-4D97-AF65-F5344CB8AC3E}">
        <p14:creationId xmlns:p14="http://schemas.microsoft.com/office/powerpoint/2010/main" val="1197070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treatment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$&#10;P = \left(\begin{matrix}&#10;    0.5 &amp; 0.7 &amp; 0.8 &amp; 0.6 &amp; 0.84&amp; 0.85\\&#10;    0.4 &amp; 0.5 &amp; 0.6 &amp; 0.48&amp; 0.6 &amp; 0.65\\&#10;    0.3 &amp; 0.4 &amp; 0.5 &amp; 0.36&amp; 0.48&amp;0.5\\&#10;    0.25&amp; 0.35&amp; 0.5 &amp; 0.3 &amp; 0.42&amp;0.48\\&#10;    0.2 &amp; 0.25&amp; 0.4 &amp; 0.24&amp; 0.3 &amp;0.36\\&#10;    0.5 &amp; 0.6 &amp; 0.64&amp; 0.48&amp; 0.66&amp;0.72&#10;\end{matrix}\right)&#10;$$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2540000"/>
            <a:ext cx="7770210" cy="29135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90600" y="15240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rgbClr val="800000"/>
                </a:solidFill>
                <a:latin typeface="Helvetica" pitchFamily="2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877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Difference-in-Q estimator in MR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Suppose there are $Y$ users in the sample, each user's session length is $N_i, i =1,2,...,Y$. We consider the following DQ-estimator&#10;$$&#10;\widehat{GTE}_M^{DQ} = \frac{1}{Y}\sum_{i=1}^{Y}\sum_{j=1}^{N_i}\left(\hat{Q}_{ij}\frac{I\{Z_{ij}=1\}}{\alpha_M}-\hat{Q}_{ij}\frac{I\{Z_{ij}=0\}}{1-\alpha_M}\right),&#10;$$ where $N_{ij}$ is the treatment assignment of that match with $P(Z_{ij}=1)=\alpha_M$, and $\hat{Q}_{ij} = N_i-j+1$ is the Monte Carlo estimator of the Q-function.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2" y="1940772"/>
            <a:ext cx="11690671" cy="40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5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12744"/>
          </a:xfrm>
        </p:spPr>
        <p:txBody>
          <a:bodyPr/>
          <a:lstStyle/>
          <a:p>
            <a:r>
              <a:rPr lang="en-US" altLang="zh-CN" dirty="0"/>
              <a:t>One-sided matching marketplaces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901816" y="3024498"/>
            <a:ext cx="322702" cy="7039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42" idx="1"/>
          </p:cNvCxnSpPr>
          <p:nvPr/>
        </p:nvCxnSpPr>
        <p:spPr>
          <a:xfrm flipH="1">
            <a:off x="2747186" y="5754993"/>
            <a:ext cx="10308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320787" y="2321046"/>
            <a:ext cx="927371" cy="64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747186" y="2928662"/>
            <a:ext cx="442561" cy="53960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760017" y="3065551"/>
            <a:ext cx="484574" cy="67405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012239" y="4047632"/>
            <a:ext cx="990065" cy="2621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9" y="3804680"/>
            <a:ext cx="914400" cy="914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3" y="1810513"/>
            <a:ext cx="914400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78" y="5269829"/>
            <a:ext cx="914400" cy="914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87" y="3544087"/>
            <a:ext cx="914400" cy="9144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07" y="1794575"/>
            <a:ext cx="914400" cy="9144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18" y="1991381"/>
            <a:ext cx="914400" cy="9144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49" y="3608958"/>
            <a:ext cx="914400" cy="9144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87" y="5297793"/>
            <a:ext cx="914400" cy="914400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>
            <a:off x="1121831" y="4887377"/>
            <a:ext cx="642547" cy="78472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05281" y="1972046"/>
            <a:ext cx="585579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matched with another user. 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Repetitive interactions among users.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may arrive and exit.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21" y="5002497"/>
            <a:ext cx="914400" cy="914400"/>
          </a:xfrm>
          <a:prstGeom prst="rect">
            <a:avLst/>
          </a:prstGeom>
          <a:ln w="57150">
            <a:noFill/>
          </a:ln>
        </p:spPr>
      </p:pic>
      <p:cxnSp>
        <p:nvCxnSpPr>
          <p:cNvPr id="49" name="Straight Arrow Connector 48"/>
          <p:cNvCxnSpPr/>
          <p:nvPr/>
        </p:nvCxnSpPr>
        <p:spPr>
          <a:xfrm>
            <a:off x="5620673" y="5459697"/>
            <a:ext cx="686743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155" y="5002497"/>
            <a:ext cx="914400" cy="914400"/>
          </a:xfrm>
          <a:prstGeom prst="rect">
            <a:avLst/>
          </a:prstGeom>
          <a:ln w="57150">
            <a:noFill/>
          </a:ln>
        </p:spPr>
      </p:pic>
      <p:sp>
        <p:nvSpPr>
          <p:cNvPr id="52" name="TextBox 51"/>
          <p:cNvSpPr txBox="1"/>
          <p:nvPr/>
        </p:nvSpPr>
        <p:spPr>
          <a:xfrm>
            <a:off x="261850" y="1346870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1849" y="1355480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15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2002589" cy="1312744"/>
          </a:xfrm>
        </p:spPr>
        <p:txBody>
          <a:bodyPr/>
          <a:lstStyle/>
          <a:p>
            <a:r>
              <a:rPr lang="en-US" altLang="zh-CN" dirty="0"/>
              <a:t>One-sided matching marketplaces: user randomization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01816" y="3024498"/>
            <a:ext cx="322702" cy="70398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1"/>
          </p:cNvCxnSpPr>
          <p:nvPr/>
        </p:nvCxnSpPr>
        <p:spPr>
          <a:xfrm flipH="1">
            <a:off x="2747186" y="5754993"/>
            <a:ext cx="1030801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79814" y="2337167"/>
            <a:ext cx="737304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06811" y="4765113"/>
            <a:ext cx="445483" cy="38228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0017" y="2853778"/>
            <a:ext cx="484574" cy="67405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97234" y="4077882"/>
            <a:ext cx="867286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9" y="3804680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3" y="1810513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378" y="5269829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87" y="3544087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07" y="1794575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7" y="197121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149" y="3608958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987" y="5297793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6005282" y="1972046"/>
            <a:ext cx="6335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assignment of an user may affect the outcome of its opponent.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 assignment may also affect the matching result.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00" y="4065455"/>
            <a:ext cx="914400" cy="91440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cxnSp>
        <p:nvCxnSpPr>
          <p:cNvPr id="51" name="Straight Arrow Connector 50"/>
          <p:cNvCxnSpPr/>
          <p:nvPr/>
        </p:nvCxnSpPr>
        <p:spPr>
          <a:xfrm flipH="1">
            <a:off x="1613429" y="2267713"/>
            <a:ext cx="608149" cy="112787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16" y="3585739"/>
            <a:ext cx="914400" cy="9144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cxnSp>
        <p:nvCxnSpPr>
          <p:cNvPr id="59" name="Straight Arrow Connector 58"/>
          <p:cNvCxnSpPr/>
          <p:nvPr/>
        </p:nvCxnSpPr>
        <p:spPr>
          <a:xfrm>
            <a:off x="3464923" y="2781376"/>
            <a:ext cx="1247144" cy="9185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943047" y="2801824"/>
            <a:ext cx="539639" cy="112706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462264" y="3005533"/>
            <a:ext cx="776" cy="51596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29803" y="131470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2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31745" y="1308403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1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31745" y="1314967"/>
            <a:ext cx="5855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Round 3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60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75" grpId="0"/>
      <p:bldP spid="7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Player versus player (PVP) game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89" y="1533525"/>
            <a:ext cx="4430713" cy="44307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05282" y="1972046"/>
            <a:ext cx="588191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Treatment: modify the user interface to simplify user operations in the game.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the win rate of the treatment user and decrease the win rate of their opponent.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anonymous chat platform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85" y="1533525"/>
            <a:ext cx="4789389" cy="44307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3747" y="6008172"/>
            <a:ext cx="492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https://github.com/edith141/Anonymous-Chat-App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05923" y="1660602"/>
            <a:ext cx="59312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match strangers to chat online.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Treatment: AI-assisted chat helper.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 the experience of both treatment users and their matching partners.</a:t>
            </a:r>
          </a:p>
        </p:txBody>
      </p:sp>
    </p:spTree>
    <p:extLst>
      <p:ext uri="{BB962C8B-B14F-4D97-AF65-F5344CB8AC3E}">
        <p14:creationId xmlns:p14="http://schemas.microsoft.com/office/powerpoint/2010/main" val="56025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Which types of randomization can reduce interference in one-sided matching platforms?</a:t>
            </a:r>
          </a:p>
          <a:p>
            <a:endParaRPr lang="en-US" dirty="0"/>
          </a:p>
          <a:p>
            <a:r>
              <a:rPr lang="en-US" dirty="0"/>
              <a:t>What are the estimators?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43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07.461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^*]$&#10;&#10;&#10;\end{document}"/>
  <p:tag name="IGUANATEXSIZE" val="30"/>
  <p:tag name="IGUANATEXCURSOR" val="27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.7331"/>
  <p:tag name="ORIGINALWIDTH" val="572.928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^{TT}(\gamma,\gamma^{\prime});$&#10;&#10;&#10;\end{document}"/>
  <p:tag name="IGUANATEXSIZE" val="28"/>
  <p:tag name="IGUANATEXCURSOR" val="27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319.08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_\mathrm{GT}^*]= \sum_{\gamma\in\Gamma}r_\mathrm{GT}^*(\gamma).  $&#10;&#10;&#10;\end{document}"/>
  <p:tag name="IGUANATEXSIZE" val="28"/>
  <p:tag name="IGUANATEXCURSOR" val="2812"/>
  <p:tag name="TRANSPARENCY" val="True"/>
  <p:tag name="FILENAME" val=""/>
  <p:tag name="LATEXENGINEID" val="0"/>
  <p:tag name="TEMPFOLDER" val="c:\temp\"/>
  <p:tag name="LATEXFORMHEIGHT" val="309.6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319.08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bb{E}[N^*_\mathrm{GC}]= \sum_{\gamma\in\Gamma}r_\mathrm{GC}^*(\gamma).  $&#10;&#10;&#10;\end{document}"/>
  <p:tag name="IGUANATEXSIZE" val="28"/>
  <p:tag name="IGUANATEXCURSOR" val="2796"/>
  <p:tag name="TRANSPARENCY" val="True"/>
  <p:tag name="FILENAME" val=""/>
  <p:tag name="LATEXENGINEID" val="0"/>
  <p:tag name="TEMPFOLDER" val="c:\temp\"/>
  <p:tag name="LATEXFORMHEIGHT" val="309.6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2910.38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   \begin{equation*}&#10;    \mathrm{GTE}=\mathbb{E}[N^*_{\mathrm{GT}}]-\mathbb{E}[N^*_{\mathrm{GC}}]=\sum_{\gamma\in \Gamma}r_{\mathrm{GT}}^*(\gamma)-\sum_{\gamma\in \Gamma}r_{\mathrm{GC}}^*(\gamma).&#10;    \label{GTE:rho}&#10;\end{equation*}&#10;&#10;&#10;\end{document}"/>
  <p:tag name="IGUANATEXSIZE" val="32"/>
  <p:tag name="IGUANATEXCURSOR" val="28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578.177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p^{CT}(\gamma,\gamma^{\prime});$&#10;&#10;\end{document}"/>
  <p:tag name="IGUANATEXSIZE" val="32"/>
  <p:tag name="IGUANATEXCURSOR" val="28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577.427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p^{TC}(\gamma,\gamma^{\prime}).$&#10;&#10;\end{document}"/>
  <p:tag name="IGUANATEXSIZE" val="32"/>
  <p:tag name="IGUANATEXCURSOR" val="27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182.97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alpha_U.$&#10;&#10;&#10;\end{document}"/>
  <p:tag name="IGUANATEXSIZE" val="32"/>
  <p:tag name="IGUANATEXCURSOR" val="27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79.82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N^*(C|\alpha_U)$ and $N^*(T|\alpha_U)$.&#10;&#10;\end{document}"/>
  <p:tag name="IGUANATEXSIZE" val="32"/>
  <p:tag name="IGUANATEXCURSOR" val="28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332.20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\widehat{\mathrm{GTE}}_{\mathrm{U}}(\alpha_U)&amp; = \mathbb{E}[N^*(T|\alpha_U)]-\mathbb{E}[N^*(C|\alpha_U)] \end{align*}&#10;&#10;&#10;&#10;\end{document}"/>
  <p:tag name="IGUANATEXSIZE" val="32"/>
  <p:tag name="IGUANATEXCURSOR" val="29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.49078"/>
  <p:tag name="ORIGINALWIDTH" val="209.973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alpha_M.$&#10;&#10;&#10;\end{document}"/>
  <p:tag name="IGUANATEXSIZE" val="32"/>
  <p:tag name="IGUANATEXCURSOR" val="27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23.959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gamma \in \Gamma.$&#10;&#10;&#10;\end{document}"/>
  <p:tag name="IGUANATEXSIZE" val="32"/>
  <p:tag name="IGUANATEXCURSOR" val="27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1.4286"/>
  <p:tag name="ORIGINALWIDTH" val="3260.59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\hat{q}(C|\alpha_M)&amp;=\frac{\text{The number of users leaving after a control match}}{2\times\text{The total number of control matches}} \\&#10;\hat{q}(T|\alpha_M)&amp;=\frac{\text{The number of users leaving after a treatment match}}{2\times\text{The total number of treatment matches}} &#10;\end{align*}&#10;\end{document}"/>
  <p:tag name="IGUANATEXSIZE" val="32"/>
  <p:tag name="IGUANATEXCURSOR" val="28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190.47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$\widehat{\mathrm{GTE}}_{\mathrm{M}}(\alpha_M) = 1/\hat{q}(T|\alpha_M) - 1/\hat{q}(C|\alpha_M).$$ &#10;&#10;&#10;\end{document}"/>
  <p:tag name="IGUANATEXSIZE" val="32"/>
  <p:tag name="IGUANATEXCURSOR" val="28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10.1613"/>
  <p:tag name="ORIGINALWIDTH" val="3070.86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3.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\begin{assumption}\label{assum:1}&#10;    (homogeneous and multiplicative treatment effect)&#10;    We assume that the exit probability matrices satisfy:&#10;    $P^{CT} = l^{CT}P^{CC}, P^{TC} = l^{TC} P^{CC}, P^{TT} = l^{TT}P^{CC}$, where $l^{CT},l^{TC},l^{TT}$ are positive parameters and their values represent the effect of intervention.&#10;\end{assumption}&#10;&#10;&#10;\end{document}"/>
  <p:tag name="IGUANATEXSIZE" val="36"/>
  <p:tag name="IGUANATEXCURSOR" val="3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8.6464"/>
  <p:tag name="ORIGINALWIDTH" val="3611.54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proposition}{1}&#10;\begin{proposition} Under the homogeneous and multiplicative treatment effect,  in UR,  $\widehat{\mathrm{GTE}}_{\mathrm{U}}(\alpha_U)-\mathrm{GTE}&gt;0,$ &#10;    if and only if  $$(1-\alpha_U)(l^{TT}-l^{TC})-\alpha_U l^{TT}(1-l^{CT})&gt;0.$$ &#10;     &#10;In particular, the bias is  positive if $l^{TC}&lt;l^{TT}&lt;1&lt;l^{CT}.$&#10;&#10;    &#10;\end{proposition}&#10;&#10;&#10;&#10;\end{document}"/>
  <p:tag name="IGUANATEXSIZE" val="32"/>
  <p:tag name="IGUANATEXCURSOR" val="3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2863.14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If $l^{CT}&lt;l^{TT}&lt;1&lt;l^{TC}$, then $\widehat{\mathrm{GTE}}_{\mathrm{U}}(\alpha_U)&lt;0&lt;\mathrm{GTE}$.&#10;&#10;&#10;&#10;\end{document}"/>
  <p:tag name="IGUANATEXSIZE" val="32"/>
  <p:tag name="IGUANATEXCURSOR" val="28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2.625"/>
  <p:tag name="ORIGINALWIDTH" val="3611.54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proposition}{2}&#10;\begin{proposition} Under the homogeneous and multiplicative treatment effect assumption,  in UR,  $\widehat{\mathrm{GTE}}_U(\alpha_U)&lt;0$ if and only if $$\alpha_U(l^{TT}-l^{CT})-(1-\alpha_U)(1-l^{TC})&gt;0.$$&#10;     &#10;In particular If $l^{CT}&lt;l^{TT}&lt;1&lt;l^{TC}$, then $\widehat{\mathrm{GTE}}_{\mathrm{U}}(\alpha_U)&lt;0&lt;\mathrm{GTE}$, i.e., the sign of estimation is wrong.&#10;&#10;    &#10;\end{proposition}&#10;&#10;&#10;&#10;\end{document}"/>
  <p:tag name="IGUANATEXSIZE" val="32"/>
  <p:tag name="IGUANATEXCURSOR" val="29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9.4113"/>
  <p:tag name="ORIGINALWIDTH" val="3636.29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addtocounter{proposition}{2}&#10;\begin{document}&#10;&#10;\begin{proposition}&#10;Under the homogeneous and multiplicative treatment effect assumption, in MR, naive estimators remain unbiased, regardless of the specific values of $l^{TC}, l^{CT}, l^{TT}$, i.e.,&#10;    $$&#10;     \widehat{\mathrm{GTE}}_{\mathrm{M}}(\alpha_M)=\mathrm{GTE}.&#10;    $$&#10;\end{proposition}&#10;&#10;&#10;\end{document}"/>
  <p:tag name="IGUANATEXSIZE" val="32"/>
  <p:tag name="IGUANATEXCURSOR" val="3014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6.77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/>
  <p:tag name="IGUANATEXSIZE" val="32"/>
  <p:tag name="IGUANATEXCURSOR" val="28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6.77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/>
  <p:tag name="IGUANATEXSIZE" val="32"/>
  <p:tag name="IGUANATEXCURSOR" val="28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6.9291"/>
  <p:tag name="ORIGINALWIDTH" val="3601.0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&#10;The non-Markovian model has the same GTE as the Markovian model, i.e., $\mathrm{GTE} = \mathrm{GTE}^\mathrm{nmc}(k)$.&#10;Furthermore, we have the UR also gives the same estimate, i.e.,  $ \widehat{\mathrm{GTE}}_{\mathrm{U}}^{\mathrm{nmc}}(\alpha_U,k) = \widehat{\mathrm{GTE}}_{\mathrm{U}}(\alpha_U)$, and the naive estimator in the MR is biased.&#10;\end{lemma}&#10;&#10;&#10;\end{document}"/>
  <p:tag name="IGUANATEXSIZE" val="32"/>
  <p:tag name="IGUANATEXCURSOR" val="28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798.650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oldsymbol{\lambda} = (\lambda(\gamma))_{\gamma \in \Gamma}.$&#10;&#10;&#10;\end{document}"/>
  <p:tag name="IGUANATEXSIZE" val="32"/>
  <p:tag name="IGUANATEXCURSOR" val="27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26.77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=kp(\gamma,\gamma'_{-1})+(1-k)p(\gamma,\gamma'_{-2}).$&#10;&#10;&#10;\end{document}"/>
  <p:tag name="IGUANATEXSIZE" val="32"/>
  <p:tag name="IGUANATEXCURSOR" val="28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5.1968"/>
  <p:tag name="ORIGINALWIDTH" val="3599.5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corollary}&#10;In particular, if there is no interference, i.e., $l^{ct} = 1, l^{tc} = l^{tt}$, the naive estimator in the UR  is unbiased, while the naive estimator of in the MR is biased.&#10;\end{corollary}&#10;&#10;&#10;&#10;\end{document}"/>
  <p:tag name="IGUANATEXSIZE" val="32"/>
  <p:tag name="IGUANATEXCURSOR" val="29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227.9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&amp;E[N^*(t|\alpha_U)|\text{all opponents all in treatment}] \\&#10;&amp;- E[N^*(c|\alpha_U)|\text{all opponents all in control}].&#10;\end{align*}&#10;\end{document}"/>
  <p:tag name="IGUANATEXSIZE" val="32"/>
  <p:tag name="IGUANATEXCURSOR" val="28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991.37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&amp;E[N^*(t|\alpha_U)|\text{all opponents all in treatment}] &lt; E[N^*(t|\alpha_U)] \\&#10;&amp; E[N^*(c|\alpha_U)|\text{all opponents all in control}] &lt; E[N^*(c|\alpha_U)].&#10;\end{align*}&#10;\end{document}"/>
  <p:tag name="IGUANATEXSIZE" val="32"/>
  <p:tag name="IGUANATEXCURSOR" val="29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3.1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/>
  <p:tag name="IGUANATEXSIZE" val="32"/>
  <p:tag name="IGUANATEXCURSOR" val="27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78.4402"/>
  <p:tag name="LATEXADDIN" val="\documentclass{article}&#10;\pagestyle{empty}&#10;\usepackage{amsmath}&#10;\usepackage{amssymb}&#10;\usepackage{amsfonts}&#10;\usepackage{amsthm}&#10;\usepackage{tikz}&#10;\newtheorem{theorem}{Theorem}&#10;\newtheorem*{theorem*}{Theorem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=1/3$&#10;&#10;&#10;\end{document}"/>
  <p:tag name="IGUANATEXSIZE" val="28"/>
  <p:tag name="IGUANATEXCURSOR" val="2415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3.1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/>
  <p:tag name="IGUANATEXSIZE" val="32"/>
  <p:tag name="IGUANATEXCURSOR" val="27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1.436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C|\alpha_U)$&#10;&#10;&#10;\end{document}"/>
  <p:tag name="IGUANATEXSIZE" val="32"/>
  <p:tag name="IGUANATEXCURSOR" val="27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38.432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N^*(T|\alpha_U)$&#10;&#10;&#10;\end{document}"/>
  <p:tag name="IGUANATEXSIZE" val="32"/>
  <p:tag name="IGUANATEXCURSOR" val="27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03.1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(T|\alpha_U)$&#10;&#10;&#10;\end{document}"/>
  <p:tag name="IGUANATEXSIZE" val="32"/>
  <p:tag name="IGUANATEXCURSOR" val="27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36.707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X_t(\gamma).$&#10;&#10;&#10;&#10;\end{document}"/>
  <p:tag name="IGUANATEXSIZE" val="32"/>
  <p:tag name="IGUANATEXCURSOR" val="27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90.438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a^*(T|\alpha_U)$&#10;&#10;&#10;&#10;\end{document}"/>
  <p:tag name="IGUANATEXSIZE" val="32"/>
  <p:tag name="IGUANATEXCURSOR" val="27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513.685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b^*(T|\alpha_U)$.&#10;&#10;&#10;&#10;\end{document}"/>
  <p:tag name="IGUANATEXSIZE" val="32"/>
  <p:tag name="IGUANATEXCURSOR" val="27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79.3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a^*(C|\alpha_U)$ and $b^*(C|\alpha_U)$.&#10;&#10;&#10;&#10;\end{document}"/>
  <p:tag name="IGUANATEXSIZE" val="32"/>
  <p:tag name="IGUANATEXCURSOR" val="27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.2261"/>
  <p:tag name="ORIGINALWIDTH" val="2620.17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$\widehat{\mathrm{GTE}}^{\mathrm{LR}}_{\mathrm{U}}(\alpha_U) = \hat{R}^{\mathrm{LR}}(T|\alpha_U)-\hat{R}^{\mathrm{LR}}(C|\alpha_U), \text{ where}$$&#10;&#10;\end{document}"/>
  <p:tag name="IGUANATEXSIZE" val="28"/>
  <p:tag name="IGUANATEXCURSOR" val="28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4004.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.6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hat{R}^{\mathrm{LR}}(T|\alpha_U)=a^*(T|\alpha_U) + b^*(T|\alpha_U)$ and $\hat{R}^{\mathrm{LR}}(C|\alpha_U)=a^*(C|\alpha_U) + b^*(C|\alpha_U)$&#10;&#10;&#10;\end{document}"/>
  <p:tag name="IGUANATEXSIZE" val="28"/>
  <p:tag name="IGUANATEXCURSOR" val="348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086.61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N^* = a^*+b^* \beta^*+\varepsilon.$&#10;&#10;\end{document}"/>
  <p:tag name="IGUANATEXSIZE" val="32"/>
  <p:tag name="IGUANATEXCURSOR" val="28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769.403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\hat{R}^{\mathrm{LR}}=a^*+b^*$&#10;\end{document}"/>
  <p:tag name="IGUANATEXSIZE" val="32"/>
  <p:tag name="IGUANATEXCURSOR" val="28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52.980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N^*$&#10;&#10;&#10;\end{document}"/>
  <p:tag name="IGUANATEXSIZE" val="32"/>
  <p:tag name="IGUANATEXCURSOR" val="27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383.952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=1.$&#10;&#10;&#10;\end{document}"/>
  <p:tag name="IGUANATEXSIZE" val="32"/>
  <p:tag name="IGUANATEXCURSOR" val="27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52.980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N^*$&#10;\end{document}"/>
  <p:tag name="IGUANATEXSIZE" val="32"/>
  <p:tag name="IGUANATEXCURSOR" val="27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44.6944"/>
  <p:tag name="ORIGINALWIDTH" val="2686.16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gamma$ matches with $\gamma'$ ($\gamma^{\prime}\neq\gamma$): $w(\gamma,\gamma^{\prime})\frac{X_t(\gamma^{\prime})}{\sum_{\Tilde{\gamma}\in\Gamma}X_t(\Tilde{\gamma})-1},$&#10;&#10;$\gamma$ matches with $\gamma$: $1-\sum_{\gamma^{\prime}\neq\gamma}w(\gamma,\gamma^{\prime})\frac{X_t(\gamma^{\prime})}{\sum_{\Tilde{\gamma}\in\Gamma}X_t(\Tilde{\gamma})-1}.$&#10;&#10;\end{document}"/>
  <p:tag name="IGUANATEXSIZE" val="32"/>
  <p:tag name="IGUANATEXCURSOR" val="30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17.735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beta^*$&#10;&#10;&#10;\end{document}"/>
  <p:tag name="IGUANATEXSIZE" val="32"/>
  <p:tag name="IGUANATEXCURSOR" val="27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769.403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&#10;$\hat{R}^{\mathrm{LR}}=a^*+b^*$&#10;\end{document}"/>
  <p:tag name="IGUANATEXSIZE" val="32"/>
  <p:tag name="IGUANATEXCURSOR" val="28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56.318"/>
  <p:tag name="ORIGINALWIDTH" val="3592.80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theorem} Under the Markovian exit assumption and if the intervention is homogeneous and multiplicative, we have in UR,&#10;\begin{enumerate}&#10;    \item The bias of LR is always smaller than the naive  estimator if $\alpha_U$ is correctly chosen.&#10;    \item LR can reduce bias by half relative to the naive estimator when the interference is small.&#10;    \item  The bias of LR is  second order in the impact of the treatment when exit probabilities are low.  &#10;\end{enumerate}&#10;\end{theorem}&#10;\end{document}"/>
  <p:tag name="IGUANATEXSIZE" val="32"/>
  <p:tag name="IGUANATEXCURSOR" val="3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0.315"/>
  <p:tag name="ORIGINALWIDTH" val="3589.05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theorem}\label{thm:l}&#10;    Under homogeneous and multiplicative treatment effect, consider a sequence of systems $\{l^{ct}_{(m)},l^{tc}_{(m)}\}^{\infty}_{m=1}$, with $ \lim_{m\rightarrow \infty}l^{ct}_{(m)}= 1,  \lim_{m\rightarrow \infty}l^{tc}_{(m)}=l^{tt} $, then &#10;    $$&#10;    \limsup_{m\rightarrow \infty} \frac{\text{Bias}_{U(m)}^{\mathrm{LR}}(c|\alpha_U)}{\text{Bias}^\mathrm{Naive}_{U(m)}(c|\alpha_U)} &lt; 1/2, \liminf_{m\rightarrow \infty} \frac{\text{Bias}_{U(m)}^{\mathrm{LR}}(c|\alpha_U)}{\text{Bias}^\mathrm{Naive}_{U(m)}(c|\alpha_U)} &gt; 0&#10;    $$&#10;    $$&#10;    \limsup_{m\rightarrow \infty} \frac{\text{Bias}_{U(m)}^{\mathrm{LR}}(t|\alpha_U)}{\text{Bias}^\mathrm{Naive}_{U(m)}(t|\alpha_U)} &lt; 1/2, \liminf_{m\rightarrow \infty} \frac{\text{Bias}_{U(m)}^{\mathrm{LR}}(t|\alpha_U)}{\text{Bias}_{U(m)}^\mathrm{Naive}(t|\alpha_U)} &gt; 0&#10;    $$&#10;\end{theorem}&#10;&#10;&#10;\end{document}"/>
  <p:tag name="IGUANATEXSIZE" val="32"/>
  <p:tag name="IGUANATEXCURSOR" val="33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85.302"/>
  <p:tag name="ORIGINALWIDTH" val="4807.64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5.0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addtocounter{theorem}{1}&#10;&#10;&#10;\begin{theorem}\label{thm:p}&#10;    Under homogeneous and multiplicative treatment effect and a sequence of system $\{P_{(n)} = P/n\}^{\infty}_{n=1}$. Let $GC = \lim_{n\rightarrow\infty}\frac{1}{n}R^{GC}_{(n)}, GT = \lim_{n\rightarrow\infty}\frac{1}{n}R^{GT}_{(n)}$. The estimators for average session length of global control regime:&#10;    $$&#10;    \lim_{n\rightarrow\infty}\frac{1}{n}\text{Bias}^\mathrm{Naive}_{U(n)}(c|\alpha_U) = \left( \frac{s(1-l^{ct})}{s l^{ct}+1}\right) GC,&#10;   \lim_{n\rightarrow\infty} \frac{1}{n}\text{Bias}_{U(n)}^{\mathrm{LR}}(c|\alpha_U) = -\left( \frac{s(1-l^{ct})}{s l^{ct}+1}\right)^2  GC.&#10;    $$&#10;    The estimators for average session length of global treatment regime:&#10;    $$&#10;    \lim_{n\rightarrow\infty}\frac{1}{n}\text{Bias}^\mathrm{Naive}_{U(n)}(t|\alpha_U)= \left( \frac{l^{tt}-l^{tc}}{sl^{tt}+l^{tc}}\right) GT,&#10;   \lim_{n\rightarrow\infty} \frac{1}{n}\text{Bias}_{U(n)}^{\mathrm{LR}}(t|\alpha_U)= -\left( \frac{l^{tt}-l^{tc}}{s l^{tt}+l^{tc}}\right)^2 GT.&#10;    $$&#10;\end{theorem}&#10;&#10;\end{document}"/>
  <p:tag name="IGUANATEXSIZE" val="24"/>
  <p:tag name="IGUANATEXCURSOR" val="32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71.916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w(\gamma,\gamma')\equiv1.$&#10;&#10;&#10;&#10;\end{document}"/>
  <p:tag name="IGUANATEXSIZE" val="32"/>
  <p:tag name="IGUANATEXCURSOR" val="28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2385"/>
  <p:tag name="ORIGINALWIDTH" val="493.438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\Lambda=2000$&#10;&#10;\end{document}"/>
  <p:tag name="IGUANATEXSIZE" val="32"/>
  <p:tag name="IGUANATEXCURSOR" val="27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1.8823"/>
  <p:tag name="ORIGINALWIDTH" val="3655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$P^{cc} = \left(\begin{matrix}&#10;    0.5 &amp; 0.7 &amp; 0.8\\&#10;    0.4 &amp; 0.5 &amp; 0.6\\&#10;    0.3 &amp; 0.4 &amp; 0.5&#10;\end{matrix}\right),$$ which means the average session length in global control regime is $R^{GC} = 1.9413$. Set $l^{ct}=1.2,l^{tc}=0.5,l^{tt}=0.6$, so that $R^{GT}=3.2355$ and $GTE = 1.2942$&#10;&#10;&#10;\end{document}"/>
  <p:tag name="IGUANATEXSIZE" val="32"/>
  <p:tag name="IGUANATEXCURSOR" val="27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6.1379"/>
  <p:tag name="ORIGINALWIDTH" val="2389.95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$$&#10;P = \left(\begin{matrix}&#10;    0.5 &amp; 0.7 &amp; 0.8 &amp; 0.6 &amp; 0.84&amp; 0.85\\&#10;    0.4 &amp; 0.5 &amp; 0.6 &amp; 0.48&amp; 0.6 &amp; 0.65\\&#10;    0.3 &amp; 0.4 &amp; 0.5 &amp; 0.36&amp; 0.48&amp;0.5\\&#10;    0.25&amp; 0.35&amp; 0.5 &amp; 0.3 &amp; 0.42&amp;0.48\\&#10;    0.2 &amp; 0.25&amp; 0.4 &amp; 0.24&amp; 0.3 &amp;0.36\\&#10;    0.5 &amp; 0.6 &amp; 0.64&amp; 0.48&amp; 0.66&amp;0.72&#10;\end{matrix}\right)&#10;$$&#10;&#10;\end{document}"/>
  <p:tag name="IGUANATEXSIZE" val="32"/>
  <p:tag name="IGUANATEXCURSOR" val="30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7.345"/>
  <p:tag name="ORIGINALWIDTH" val="3595.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Suppose there are $Y$ users in the sample, each user's session length is $N_i, i =1,2,...,Y$. We consider the following DQ-estimator&#10;$$&#10;\widehat{GTE}_M^{DQ} = \frac{1}{Y}\sum_{i=1}^{Y}\sum_{j=1}^{N_i}\left(\hat{Q}_{ij}\frac{I\{Z_{ij}=1\}}{\alpha_M}-\hat{Q}_{ij}\frac{I\{Z_{ij}=0\}}{1-\alpha_M}\right),&#10;$$ where $N_{ij}$ is the treatment assignment of that match with $P(Z_{ij}=1)=\alpha_M$, and $\hat{Q}_{ij} = N_i-j+1$ is the Monte Carlo estimator of the Q-function.&#10;&#10;&#10;\end{document}"/>
  <p:tag name="IGUANATEXSIZE" val="32"/>
  <p:tag name="IGUANATEXCURSOR" val="3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.2336"/>
  <p:tag name="ORIGINALWIDTH" val="1085.11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P = (p(\gamma,\gamma^{\prime}))_{\gamma,\gamma^{\prime} \in \Gamma}.$ &#10;&#10;&#10;&#10;\end{document}"/>
  <p:tag name="IGUANATEXSIZE" val="32"/>
  <p:tag name="IGUANATEXCURSOR" val="28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94.33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w(\gamma,\gamma')=w(\gamma',\gamma)\leq 1:$&#10;&#10;&#10;&#10;\end{document}"/>
  <p:tag name="IGUANATEXSIZE" val="32"/>
  <p:tag name="IGUANATEXCURSOR" val="28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5.287"/>
  <p:tag name="ORIGINALWIDTH" val="3976.753"/>
  <p:tag name="LATEXADDIN" val="\documentclass{article}&#10;\usepackage{amsmath}&#10;\usepackage{amssymb}&#10;\usepackage{amsfonts}&#10;\usepackage{amsthm}&#10;\pagestyle{empty}&#10;\usepackage[a4paper, total={4.4in, 8in}]{geometr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proposition}As the total arrival rates $\Lambda = \sum_{\gamma \in \Gamma}\lambda(\gamma)$ converging to infinity, and suppose $\lambda(\gamma)/\Lambda\rightarrow \lambda_0(\gamma)$. We have the mean field limits for the number of active users at time $t$ &#10;\vskip -0.1in&#10;$$ \lim_{\Lambda\rightarrow\infty}\frac{X^{(\Lambda)}_t(\gamma)}{\Lambda}=r_t(\gamma) \text{ for } t=0,1,2,\ldots \text { and } \gamma \in \Gamma. $$&#10;Furthermore, the steady state  $\boldsymbol{r}^{*}$   solves the following  equations:&#10;\begin{equation*}&#10;\frac{r^*(\gamma)}{\lambda_0(\gamma)} = \frac{\sum_{\gamma^{\prime} \in \Gamma}r^*(\gamma^{\prime})}{\sum_{\gamma'\in\Gamma}h(\gamma,\gamma^{\prime}|P)r^*(\gamma^{\prime})},\ \forall \gamma \in \Gamma.&#10;\end{equation*}&#10;where $h(\gamma,\gamma^{\prime}|P) := p(\gamma,\gamma^{\prime})w(\gamma,\gamma^{\prime})+p(\gamma,\gamma)(1-w(\gamma,\gamma^{\prime}))$.&#10;\end{proposition}&#10;&#10;\end{document}"/>
  <p:tag name="IGUANATEXSIZE" val="28"/>
  <p:tag name="IGUANATEXCURSOR" val="3245"/>
  <p:tag name="TRANSPARENCY" val="True"/>
  <p:tag name="LATEXENGINEID" val="0"/>
  <p:tag name="TEMPFOLDER" val=".\"/>
  <p:tag name="LATEXFORMHEIGHT" val="318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9828"/>
  <p:tag name="ORIGINALWIDTH" val="583.42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usepackage[a4paper, total={4in, 8in}]{geometry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p^{CC}(\gamma,\gamma^{\prime});$&#10;&#10;&#10;\end{document}"/>
  <p:tag name="IGUANATEXSIZE" val="28"/>
  <p:tag name="IGUANATEXCURSOR" val="27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4575</TotalTime>
  <Words>1498</Words>
  <Application>Microsoft Office PowerPoint</Application>
  <PresentationFormat>Widescreen</PresentationFormat>
  <Paragraphs>269</Paragraphs>
  <Slides>48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Cambria Math</vt:lpstr>
      <vt:lpstr>Helvetica</vt:lpstr>
      <vt:lpstr>Roboto</vt:lpstr>
      <vt:lpstr>Times New Roman</vt:lpstr>
      <vt:lpstr>UChicago</vt:lpstr>
      <vt:lpstr>Experimental Design for One-Sided Matching Platforms </vt:lpstr>
      <vt:lpstr>A/B Tests</vt:lpstr>
      <vt:lpstr>Two-sided matching marketplaces</vt:lpstr>
      <vt:lpstr>Two-sided matching marketplaces: user randomization</vt:lpstr>
      <vt:lpstr>One-sided matching marketplaces</vt:lpstr>
      <vt:lpstr>One-sided matching marketplaces: user randomization</vt:lpstr>
      <vt:lpstr>Example 1: Player versus player (PVP) game</vt:lpstr>
      <vt:lpstr>Example 2: anonymous chat platform</vt:lpstr>
      <vt:lpstr>Research questions</vt:lpstr>
      <vt:lpstr>User-level randomization</vt:lpstr>
      <vt:lpstr>Match-level randomization</vt:lpstr>
      <vt:lpstr>Split the world</vt:lpstr>
      <vt:lpstr>Roadmap</vt:lpstr>
      <vt:lpstr>Interference</vt:lpstr>
      <vt:lpstr>Literature review</vt:lpstr>
      <vt:lpstr>Model: platform dynamics</vt:lpstr>
      <vt:lpstr>Model: details</vt:lpstr>
      <vt:lpstr>Model: discussions</vt:lpstr>
      <vt:lpstr>Mean field system</vt:lpstr>
      <vt:lpstr>Global treatment effect</vt:lpstr>
      <vt:lpstr>User-level randomization (UR)</vt:lpstr>
      <vt:lpstr>Match-level randomization (MR)</vt:lpstr>
      <vt:lpstr>Assumption </vt:lpstr>
      <vt:lpstr>The direction of biases: UR</vt:lpstr>
      <vt:lpstr>The direction of biases: UR with wrong sign</vt:lpstr>
      <vt:lpstr>The direction of biases: MR</vt:lpstr>
      <vt:lpstr>Non-Markov?</vt:lpstr>
      <vt:lpstr>Non-Markov?</vt:lpstr>
      <vt:lpstr>Non-Markov?</vt:lpstr>
      <vt:lpstr>Robust and low bias?</vt:lpstr>
      <vt:lpstr>An initial thought</vt:lpstr>
      <vt:lpstr>Our approach: UR with a linear regression estimator</vt:lpstr>
      <vt:lpstr>Our approach: UR with a linear regression estimator</vt:lpstr>
      <vt:lpstr>The linear regression estimator: reasoning</vt:lpstr>
      <vt:lpstr>Bias analysis (informal)</vt:lpstr>
      <vt:lpstr>Bias analysis 1: small interference regime</vt:lpstr>
      <vt:lpstr>Bias analysis 2: small exit probability regime</vt:lpstr>
      <vt:lpstr>Comparison with literature</vt:lpstr>
      <vt:lpstr>Simulation results</vt:lpstr>
      <vt:lpstr>Setup</vt:lpstr>
      <vt:lpstr>Homogeneous treatment effects and Markovian system</vt:lpstr>
      <vt:lpstr>Heterogeneous treatment effects and Markovian system</vt:lpstr>
      <vt:lpstr>Non-Markovian system and Homogeneous treatment effect</vt:lpstr>
      <vt:lpstr>Conclusion</vt:lpstr>
      <vt:lpstr>PowerPoint Presentation</vt:lpstr>
      <vt:lpstr>Homogeneous and multiplicative treatment effects</vt:lpstr>
      <vt:lpstr>Heterogeneous treatment effects</vt:lpstr>
      <vt:lpstr>Comparison with Difference-in-Q estimator in MR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Nian Si</cp:lastModifiedBy>
  <cp:revision>521</cp:revision>
  <dcterms:created xsi:type="dcterms:W3CDTF">2019-01-18T20:37:24Z</dcterms:created>
  <dcterms:modified xsi:type="dcterms:W3CDTF">2024-07-02T14:37:54Z</dcterms:modified>
</cp:coreProperties>
</file>